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media/image13.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2.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6.svg" ContentType="image/svg+xml"/>
  <Override PartName="/ppt/media/image58.svg" ContentType="image/svg+xml"/>
  <Override PartName="/ppt/media/image6.svg" ContentType="image/svg+xml"/>
  <Override PartName="/ppt/media/image60.svg" ContentType="image/svg+xml"/>
  <Override PartName="/ppt/media/image62.svg" ContentType="image/svg+xml"/>
  <Override PartName="/ppt/media/image70.svg" ContentType="image/svg+xml"/>
  <Override PartName="/ppt/media/image77.svg" ContentType="image/svg+xml"/>
  <Override PartName="/ppt/media/image79.svg" ContentType="image/svg+xml"/>
  <Override PartName="/ppt/media/image8.svg" ContentType="image/svg+xml"/>
  <Override PartName="/ppt/media/image81.svg" ContentType="image/svg+xml"/>
  <Override PartName="/ppt/media/image9.svg" ContentType="image/svg+xml"/>
  <Override PartName="/ppt/media/image91.svg" ContentType="image/svg+xml"/>
  <Override PartName="/ppt/media/image93.svg" ContentType="image/svg+xml"/>
  <Override PartName="/ppt/media/image9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Lst>
  <p:notesMasterIdLst>
    <p:notesMasterId r:id="rId8"/>
  </p:notesMasterIdLst>
  <p:handoutMasterIdLst>
    <p:handoutMasterId r:id="rId38"/>
  </p:handoutMasterIdLst>
  <p:sldIdLst>
    <p:sldId id="325" r:id="rId7"/>
    <p:sldId id="327" r:id="rId9"/>
    <p:sldId id="316" r:id="rId10"/>
    <p:sldId id="346" r:id="rId11"/>
    <p:sldId id="314" r:id="rId12"/>
    <p:sldId id="347" r:id="rId13"/>
    <p:sldId id="348" r:id="rId14"/>
    <p:sldId id="310" r:id="rId15"/>
    <p:sldId id="300" r:id="rId16"/>
    <p:sldId id="350" r:id="rId17"/>
    <p:sldId id="352" r:id="rId18"/>
    <p:sldId id="353" r:id="rId19"/>
    <p:sldId id="328" r:id="rId20"/>
    <p:sldId id="281" r:id="rId21"/>
    <p:sldId id="282"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70" r:id="rId36"/>
    <p:sldId id="326" r:id="rId37"/>
  </p:sldIdLst>
  <p:sldSz cx="12192000" cy="6858000"/>
  <p:notesSz cx="6858000" cy="9144000"/>
  <p:embeddedFontLst>
    <p:embeddedFont>
      <p:font typeface="Calibri" panose="020F0502020204030204"/>
      <p:regular r:id="rId43"/>
      <p:bold r:id="rId44"/>
      <p:italic r:id="rId45"/>
      <p:boldItalic r:id="rId46"/>
    </p:embeddedFont>
    <p:embeddedFont>
      <p:font typeface="微软雅黑" panose="020B0503020204020204" charset="-122"/>
      <p:regular r:id="rId47"/>
    </p:embeddedFont>
    <p:embeddedFont>
      <p:font typeface="等线" panose="02010600030101010101" charset="-122"/>
      <p:regular r:id="rId48"/>
    </p:embeddedFont>
  </p:embeddedFontLst>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9" Type="http://schemas.openxmlformats.org/officeDocument/2006/relationships/tags" Target="tags/tag329.xml"/><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0" Type="http://schemas.openxmlformats.org/officeDocument/2006/relationships/notesSlide" Target="../notesSlides/notesSlide7.xml"/><Relationship Id="rId3" Type="http://schemas.openxmlformats.org/officeDocument/2006/relationships/tags" Target="../tags/tag54.xml"/><Relationship Id="rId29" Type="http://schemas.openxmlformats.org/officeDocument/2006/relationships/slideLayout" Target="../slideLayouts/slideLayout20.xml"/><Relationship Id="rId28" Type="http://schemas.openxmlformats.org/officeDocument/2006/relationships/image" Target="../media/image29.svg"/><Relationship Id="rId27" Type="http://schemas.openxmlformats.org/officeDocument/2006/relationships/image" Target="../media/image28.png"/><Relationship Id="rId26" Type="http://schemas.openxmlformats.org/officeDocument/2006/relationships/tags" Target="../tags/tag71.xml"/><Relationship Id="rId25" Type="http://schemas.openxmlformats.org/officeDocument/2006/relationships/image" Target="../media/image27.svg"/><Relationship Id="rId24" Type="http://schemas.openxmlformats.org/officeDocument/2006/relationships/image" Target="../media/image26.png"/><Relationship Id="rId23" Type="http://schemas.openxmlformats.org/officeDocument/2006/relationships/tags" Target="../tags/tag70.xml"/><Relationship Id="rId22" Type="http://schemas.openxmlformats.org/officeDocument/2006/relationships/image" Target="../media/image25.svg"/><Relationship Id="rId21" Type="http://schemas.openxmlformats.org/officeDocument/2006/relationships/image" Target="../media/image24.png"/><Relationship Id="rId20" Type="http://schemas.openxmlformats.org/officeDocument/2006/relationships/tags" Target="../tags/tag69.xml"/><Relationship Id="rId2" Type="http://schemas.openxmlformats.org/officeDocument/2006/relationships/tags" Target="../tags/tag53.xml"/><Relationship Id="rId19" Type="http://schemas.openxmlformats.org/officeDocument/2006/relationships/image" Target="../media/image23.svg"/><Relationship Id="rId18" Type="http://schemas.openxmlformats.org/officeDocument/2006/relationships/image" Target="../media/image22.png"/><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11.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image" Target="../media/image31.jpeg"/><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image" Target="../media/image30.jpeg"/><Relationship Id="rId4" Type="http://schemas.openxmlformats.org/officeDocument/2006/relationships/tags" Target="../tags/tag75.xml"/><Relationship Id="rId3" Type="http://schemas.openxmlformats.org/officeDocument/2006/relationships/tags" Target="../tags/tag74.xml"/><Relationship Id="rId23" Type="http://schemas.openxmlformats.org/officeDocument/2006/relationships/slideLayout" Target="../slideLayouts/slideLayout2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73.xml"/><Relationship Id="rId19" Type="http://schemas.openxmlformats.org/officeDocument/2006/relationships/tags" Target="../tags/tag86.xml"/><Relationship Id="rId18" Type="http://schemas.openxmlformats.org/officeDocument/2006/relationships/image" Target="../media/image33.jpeg"/><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image" Target="../media/image32.jpeg"/><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2.xml"/></Relationships>
</file>

<file path=ppt/slides/_rels/slide1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7" Type="http://schemas.openxmlformats.org/officeDocument/2006/relationships/slideLayout" Target="../slideLayouts/slideLayout20.xml"/><Relationship Id="rId26" Type="http://schemas.openxmlformats.org/officeDocument/2006/relationships/tags" Target="../tags/tag107.xml"/><Relationship Id="rId25" Type="http://schemas.openxmlformats.org/officeDocument/2006/relationships/image" Target="../media/image41.svg"/><Relationship Id="rId24" Type="http://schemas.openxmlformats.org/officeDocument/2006/relationships/image" Target="../media/image40.png"/><Relationship Id="rId23" Type="http://schemas.openxmlformats.org/officeDocument/2006/relationships/tags" Target="../tags/tag106.xml"/><Relationship Id="rId22" Type="http://schemas.openxmlformats.org/officeDocument/2006/relationships/image" Target="../media/image39.svg"/><Relationship Id="rId21" Type="http://schemas.openxmlformats.org/officeDocument/2006/relationships/image" Target="../media/image38.png"/><Relationship Id="rId20" Type="http://schemas.openxmlformats.org/officeDocument/2006/relationships/tags" Target="../tags/tag105.xml"/><Relationship Id="rId2" Type="http://schemas.openxmlformats.org/officeDocument/2006/relationships/tags" Target="../tags/tag91.xml"/><Relationship Id="rId19" Type="http://schemas.openxmlformats.org/officeDocument/2006/relationships/image" Target="../media/image37.svg"/><Relationship Id="rId18" Type="http://schemas.openxmlformats.org/officeDocument/2006/relationships/image" Target="../media/image36.png"/><Relationship Id="rId17" Type="http://schemas.openxmlformats.org/officeDocument/2006/relationships/tags" Target="../tags/tag104.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42.sv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15.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4" Type="http://schemas.openxmlformats.org/officeDocument/2006/relationships/notesSlide" Target="../notesSlides/notesSlide10.xml"/><Relationship Id="rId33" Type="http://schemas.openxmlformats.org/officeDocument/2006/relationships/slideLayout" Target="../slideLayouts/slideLayout4.xml"/><Relationship Id="rId32" Type="http://schemas.openxmlformats.org/officeDocument/2006/relationships/image" Target="../media/image53.svg"/><Relationship Id="rId31" Type="http://schemas.openxmlformats.org/officeDocument/2006/relationships/image" Target="../media/image52.png"/><Relationship Id="rId30" Type="http://schemas.openxmlformats.org/officeDocument/2006/relationships/tags" Target="../tags/tag129.xml"/><Relationship Id="rId3" Type="http://schemas.openxmlformats.org/officeDocument/2006/relationships/tags" Target="../tags/tag110.xml"/><Relationship Id="rId29" Type="http://schemas.openxmlformats.org/officeDocument/2006/relationships/image" Target="../media/image51.svg"/><Relationship Id="rId28" Type="http://schemas.openxmlformats.org/officeDocument/2006/relationships/image" Target="../media/image50.png"/><Relationship Id="rId27" Type="http://schemas.openxmlformats.org/officeDocument/2006/relationships/tags" Target="../tags/tag128.xml"/><Relationship Id="rId26" Type="http://schemas.openxmlformats.org/officeDocument/2006/relationships/image" Target="../media/image49.svg"/><Relationship Id="rId25" Type="http://schemas.openxmlformats.org/officeDocument/2006/relationships/image" Target="../media/image48.png"/><Relationship Id="rId24" Type="http://schemas.openxmlformats.org/officeDocument/2006/relationships/tags" Target="../tags/tag127.xml"/><Relationship Id="rId23" Type="http://schemas.openxmlformats.org/officeDocument/2006/relationships/image" Target="../media/image47.svg"/><Relationship Id="rId22" Type="http://schemas.openxmlformats.org/officeDocument/2006/relationships/image" Target="../media/image46.png"/><Relationship Id="rId21" Type="http://schemas.openxmlformats.org/officeDocument/2006/relationships/tags" Target="../tags/tag126.xml"/><Relationship Id="rId20" Type="http://schemas.openxmlformats.org/officeDocument/2006/relationships/image" Target="../media/image45.svg"/><Relationship Id="rId2" Type="http://schemas.openxmlformats.org/officeDocument/2006/relationships/tags" Target="../tags/tag109.xml"/><Relationship Id="rId19" Type="http://schemas.openxmlformats.org/officeDocument/2006/relationships/image" Target="../media/image44.png"/><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8.xml"/></Relationships>
</file>

<file path=ppt/slides/_rels/slide16.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0" Type="http://schemas.openxmlformats.org/officeDocument/2006/relationships/slideLayout" Target="../slideLayouts/slideLayout4.xml"/><Relationship Id="rId3" Type="http://schemas.openxmlformats.org/officeDocument/2006/relationships/image" Target="../media/image54.jpeg"/><Relationship Id="rId29" Type="http://schemas.openxmlformats.org/officeDocument/2006/relationships/tags" Target="../tags/tag149.xml"/><Relationship Id="rId28" Type="http://schemas.openxmlformats.org/officeDocument/2006/relationships/image" Target="../media/image62.svg"/><Relationship Id="rId27" Type="http://schemas.openxmlformats.org/officeDocument/2006/relationships/image" Target="../media/image61.png"/><Relationship Id="rId26" Type="http://schemas.openxmlformats.org/officeDocument/2006/relationships/tags" Target="../tags/tag148.xml"/><Relationship Id="rId25" Type="http://schemas.openxmlformats.org/officeDocument/2006/relationships/image" Target="../media/image60.svg"/><Relationship Id="rId24" Type="http://schemas.openxmlformats.org/officeDocument/2006/relationships/image" Target="../media/image59.png"/><Relationship Id="rId23" Type="http://schemas.openxmlformats.org/officeDocument/2006/relationships/tags" Target="../tags/tag147.xml"/><Relationship Id="rId22" Type="http://schemas.openxmlformats.org/officeDocument/2006/relationships/tags" Target="../tags/tag146.xml"/><Relationship Id="rId21" Type="http://schemas.openxmlformats.org/officeDocument/2006/relationships/tags" Target="../tags/tag145.xml"/><Relationship Id="rId20" Type="http://schemas.openxmlformats.org/officeDocument/2006/relationships/tags" Target="../tags/tag144.xml"/><Relationship Id="rId2" Type="http://schemas.openxmlformats.org/officeDocument/2006/relationships/tags" Target="../tags/tag131.xml"/><Relationship Id="rId19" Type="http://schemas.openxmlformats.org/officeDocument/2006/relationships/tags" Target="../tags/tag143.xml"/><Relationship Id="rId18" Type="http://schemas.openxmlformats.org/officeDocument/2006/relationships/tags" Target="../tags/tag142.xml"/><Relationship Id="rId17" Type="http://schemas.openxmlformats.org/officeDocument/2006/relationships/tags" Target="../tags/tag141.xml"/><Relationship Id="rId16" Type="http://schemas.openxmlformats.org/officeDocument/2006/relationships/image" Target="../media/image58.svg"/><Relationship Id="rId15" Type="http://schemas.openxmlformats.org/officeDocument/2006/relationships/image" Target="../media/image57.png"/><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image" Target="../media/image56.svg"/><Relationship Id="rId11" Type="http://schemas.openxmlformats.org/officeDocument/2006/relationships/image" Target="../media/image55.png"/><Relationship Id="rId10" Type="http://schemas.openxmlformats.org/officeDocument/2006/relationships/tags" Target="../tags/tag138.xml"/><Relationship Id="rId1" Type="http://schemas.openxmlformats.org/officeDocument/2006/relationships/tags" Target="../tags/tag130.xml"/></Relationships>
</file>

<file path=ppt/slides/_rels/slide17.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image" Target="../media/image63.jpeg"/><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1" Type="http://schemas.openxmlformats.org/officeDocument/2006/relationships/slideLayout" Target="../slideLayouts/slideLayout4.xml"/><Relationship Id="rId20" Type="http://schemas.openxmlformats.org/officeDocument/2006/relationships/tags" Target="../tags/tag166.xml"/><Relationship Id="rId2" Type="http://schemas.openxmlformats.org/officeDocument/2006/relationships/tags" Target="../tags/tag151.xml"/><Relationship Id="rId19" Type="http://schemas.openxmlformats.org/officeDocument/2006/relationships/tags" Target="../tags/tag165.xml"/><Relationship Id="rId18" Type="http://schemas.openxmlformats.org/officeDocument/2006/relationships/tags" Target="../tags/tag164.xml"/><Relationship Id="rId17" Type="http://schemas.openxmlformats.org/officeDocument/2006/relationships/tags" Target="../tags/tag163.xml"/><Relationship Id="rId16" Type="http://schemas.openxmlformats.org/officeDocument/2006/relationships/image" Target="../media/image65.jpeg"/><Relationship Id="rId15" Type="http://schemas.openxmlformats.org/officeDocument/2006/relationships/tags" Target="../tags/tag162.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image" Target="../media/image64.jpeg"/><Relationship Id="rId10" Type="http://schemas.openxmlformats.org/officeDocument/2006/relationships/tags" Target="../tags/tag158.xml"/><Relationship Id="rId1" Type="http://schemas.openxmlformats.org/officeDocument/2006/relationships/tags" Target="../tags/tag150.xml"/></Relationships>
</file>

<file path=ppt/slides/_rels/slide18.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image" Target="../media/image66.jpeg"/><Relationship Id="rId2" Type="http://schemas.openxmlformats.org/officeDocument/2006/relationships/tags" Target="../tags/tag168.xml"/><Relationship Id="rId19" Type="http://schemas.openxmlformats.org/officeDocument/2006/relationships/notesSlide" Target="../notesSlides/notesSlide11.xml"/><Relationship Id="rId18" Type="http://schemas.openxmlformats.org/officeDocument/2006/relationships/slideLayout" Target="../slideLayouts/slideLayout4.xml"/><Relationship Id="rId17" Type="http://schemas.openxmlformats.org/officeDocument/2006/relationships/tags" Target="../tags/tag182.xml"/><Relationship Id="rId16" Type="http://schemas.openxmlformats.org/officeDocument/2006/relationships/tags" Target="../tags/tag181.xml"/><Relationship Id="rId15" Type="http://schemas.openxmlformats.org/officeDocument/2006/relationships/tags" Target="../tags/tag180.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tags" Target="../tags/tag167.xml"/></Relationships>
</file>

<file path=ppt/slides/_rels/slide19.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image" Target="../media/image69.jpeg"/><Relationship Id="rId6" Type="http://schemas.openxmlformats.org/officeDocument/2006/relationships/tags" Target="../tags/tag186.xml"/><Relationship Id="rId5" Type="http://schemas.openxmlformats.org/officeDocument/2006/relationships/image" Target="../media/image68.jpeg"/><Relationship Id="rId4" Type="http://schemas.openxmlformats.org/officeDocument/2006/relationships/tags" Target="../tags/tag185.xml"/><Relationship Id="rId3" Type="http://schemas.openxmlformats.org/officeDocument/2006/relationships/image" Target="../media/image67.jpeg"/><Relationship Id="rId2" Type="http://schemas.openxmlformats.org/officeDocument/2006/relationships/tags" Target="../tags/tag184.xml"/><Relationship Id="rId16" Type="http://schemas.openxmlformats.org/officeDocument/2006/relationships/notesSlide" Target="../notesSlides/notesSlide12.xml"/><Relationship Id="rId15" Type="http://schemas.openxmlformats.org/officeDocument/2006/relationships/slideLayout" Target="../slideLayouts/slideLayout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image" Target="../media/image70.sv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image" Target="../media/image72.jpeg"/><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image" Target="../media/image71.jpeg"/><Relationship Id="rId4" Type="http://schemas.openxmlformats.org/officeDocument/2006/relationships/tags" Target="../tags/tag197.xml"/><Relationship Id="rId3" Type="http://schemas.openxmlformats.org/officeDocument/2006/relationships/tags" Target="../tags/tag196.xml"/><Relationship Id="rId23" Type="http://schemas.openxmlformats.org/officeDocument/2006/relationships/slideLayout" Target="../slideLayouts/slideLayout4.xml"/><Relationship Id="rId22" Type="http://schemas.openxmlformats.org/officeDocument/2006/relationships/tags" Target="../tags/tag211.xml"/><Relationship Id="rId21" Type="http://schemas.openxmlformats.org/officeDocument/2006/relationships/tags" Target="../tags/tag210.xml"/><Relationship Id="rId20" Type="http://schemas.openxmlformats.org/officeDocument/2006/relationships/tags" Target="../tags/tag209.xml"/><Relationship Id="rId2" Type="http://schemas.openxmlformats.org/officeDocument/2006/relationships/tags" Target="../tags/tag195.xml"/><Relationship Id="rId19" Type="http://schemas.openxmlformats.org/officeDocument/2006/relationships/tags" Target="../tags/tag208.xml"/><Relationship Id="rId18" Type="http://schemas.openxmlformats.org/officeDocument/2006/relationships/image" Target="../media/image74.jpeg"/><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image" Target="../media/image73.jpeg"/><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4.xml"/></Relationships>
</file>

<file path=ppt/slides/_rels/slide2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image" Target="../media/image75.jpeg"/><Relationship Id="rId24" Type="http://schemas.openxmlformats.org/officeDocument/2006/relationships/slideLayout" Target="../slideLayouts/slideLayout4.xml"/><Relationship Id="rId23" Type="http://schemas.openxmlformats.org/officeDocument/2006/relationships/tags" Target="../tags/tag227.xml"/><Relationship Id="rId22" Type="http://schemas.openxmlformats.org/officeDocument/2006/relationships/image" Target="../media/image58.svg"/><Relationship Id="rId21" Type="http://schemas.openxmlformats.org/officeDocument/2006/relationships/image" Target="../media/image57.png"/><Relationship Id="rId20" Type="http://schemas.openxmlformats.org/officeDocument/2006/relationships/tags" Target="../tags/tag226.xml"/><Relationship Id="rId2" Type="http://schemas.openxmlformats.org/officeDocument/2006/relationships/tags" Target="../tags/tag213.xml"/><Relationship Id="rId19" Type="http://schemas.openxmlformats.org/officeDocument/2006/relationships/image" Target="../media/image60.svg"/><Relationship Id="rId18" Type="http://schemas.openxmlformats.org/officeDocument/2006/relationships/image" Target="../media/image59.png"/><Relationship Id="rId17" Type="http://schemas.openxmlformats.org/officeDocument/2006/relationships/tags" Target="../tags/tag225.xml"/><Relationship Id="rId16" Type="http://schemas.openxmlformats.org/officeDocument/2006/relationships/image" Target="../media/image56.svg"/><Relationship Id="rId15" Type="http://schemas.openxmlformats.org/officeDocument/2006/relationships/image" Target="../media/image55.png"/><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2.xml"/></Relationships>
</file>

<file path=ppt/slides/_rels/slide23.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7" Type="http://schemas.openxmlformats.org/officeDocument/2006/relationships/slideLayout" Target="../slideLayouts/slideLayout4.xml"/><Relationship Id="rId26" Type="http://schemas.openxmlformats.org/officeDocument/2006/relationships/tags" Target="../tags/tag247.xml"/><Relationship Id="rId25" Type="http://schemas.openxmlformats.org/officeDocument/2006/relationships/image" Target="../media/image81.svg"/><Relationship Id="rId24" Type="http://schemas.openxmlformats.org/officeDocument/2006/relationships/image" Target="../media/image80.png"/><Relationship Id="rId23" Type="http://schemas.openxmlformats.org/officeDocument/2006/relationships/tags" Target="../tags/tag246.xml"/><Relationship Id="rId22" Type="http://schemas.openxmlformats.org/officeDocument/2006/relationships/image" Target="../media/image79.svg"/><Relationship Id="rId21" Type="http://schemas.openxmlformats.org/officeDocument/2006/relationships/image" Target="../media/image78.png"/><Relationship Id="rId20" Type="http://schemas.openxmlformats.org/officeDocument/2006/relationships/tags" Target="../tags/tag245.xml"/><Relationship Id="rId2" Type="http://schemas.openxmlformats.org/officeDocument/2006/relationships/tags" Target="../tags/tag229.xml"/><Relationship Id="rId19" Type="http://schemas.openxmlformats.org/officeDocument/2006/relationships/image" Target="../media/image77.svg"/><Relationship Id="rId18" Type="http://schemas.openxmlformats.org/officeDocument/2006/relationships/image" Target="../media/image76.png"/><Relationship Id="rId17" Type="http://schemas.openxmlformats.org/officeDocument/2006/relationships/tags" Target="../tags/tag244.xml"/><Relationship Id="rId16" Type="http://schemas.openxmlformats.org/officeDocument/2006/relationships/tags" Target="../tags/tag243.xml"/><Relationship Id="rId15" Type="http://schemas.openxmlformats.org/officeDocument/2006/relationships/tags" Target="../tags/tag242.xml"/><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28.xml"/></Relationships>
</file>

<file path=ppt/slides/_rels/slide24.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image" Target="../media/image82.jpeg"/><Relationship Id="rId3" Type="http://schemas.openxmlformats.org/officeDocument/2006/relationships/tags" Target="../tags/tag250.xml"/><Relationship Id="rId2" Type="http://schemas.openxmlformats.org/officeDocument/2006/relationships/tags" Target="../tags/tag249.xml"/><Relationship Id="rId16" Type="http://schemas.openxmlformats.org/officeDocument/2006/relationships/notesSlide" Target="../notesSlides/notesSlide14.xml"/><Relationship Id="rId15" Type="http://schemas.openxmlformats.org/officeDocument/2006/relationships/slideLayout" Target="../slideLayouts/slideLayout4.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8.xml"/></Relationships>
</file>

<file path=ppt/slides/_rels/slide25.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image" Target="../media/image84.jpeg"/><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image" Target="../media/image83.jpeg"/><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3" Type="http://schemas.openxmlformats.org/officeDocument/2006/relationships/slideLayout" Target="../slideLayouts/slideLayout4.xml"/><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tags" Target="../tags/tag261.xml"/></Relationships>
</file>

<file path=ppt/slides/_rels/slide26.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image" Target="../media/image85.jpeg"/><Relationship Id="rId2" Type="http://schemas.openxmlformats.org/officeDocument/2006/relationships/tags" Target="../tags/tag272.xml"/><Relationship Id="rId17" Type="http://schemas.openxmlformats.org/officeDocument/2006/relationships/notesSlide" Target="../notesSlides/notesSlide15.xml"/><Relationship Id="rId16" Type="http://schemas.openxmlformats.org/officeDocument/2006/relationships/slideLayout" Target="../slideLayouts/slideLayout4.xml"/><Relationship Id="rId15" Type="http://schemas.openxmlformats.org/officeDocument/2006/relationships/tags" Target="../tags/tag284.xml"/><Relationship Id="rId14" Type="http://schemas.openxmlformats.org/officeDocument/2006/relationships/tags" Target="../tags/tag283.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1.xml"/></Relationships>
</file>

<file path=ppt/slides/_rels/slide27.xml.rels><?xml version="1.0" encoding="UTF-8" standalone="yes"?>
<Relationships xmlns="http://schemas.openxmlformats.org/package/2006/relationships"><Relationship Id="rId9" Type="http://schemas.openxmlformats.org/officeDocument/2006/relationships/image" Target="../media/image89.jpeg"/><Relationship Id="rId8" Type="http://schemas.openxmlformats.org/officeDocument/2006/relationships/tags" Target="../tags/tag289.xml"/><Relationship Id="rId7" Type="http://schemas.openxmlformats.org/officeDocument/2006/relationships/image" Target="../media/image88.jpeg"/><Relationship Id="rId6" Type="http://schemas.openxmlformats.org/officeDocument/2006/relationships/tags" Target="../tags/tag288.xml"/><Relationship Id="rId5" Type="http://schemas.openxmlformats.org/officeDocument/2006/relationships/image" Target="../media/image87.jpeg"/><Relationship Id="rId4" Type="http://schemas.openxmlformats.org/officeDocument/2006/relationships/tags" Target="../tags/tag287.xml"/><Relationship Id="rId3" Type="http://schemas.openxmlformats.org/officeDocument/2006/relationships/image" Target="../media/image86.jpeg"/><Relationship Id="rId20" Type="http://schemas.openxmlformats.org/officeDocument/2006/relationships/notesSlide" Target="../notesSlides/notesSlide16.xml"/><Relationship Id="rId2" Type="http://schemas.openxmlformats.org/officeDocument/2006/relationships/tags" Target="../tags/tag286.xml"/><Relationship Id="rId19" Type="http://schemas.openxmlformats.org/officeDocument/2006/relationships/slideLayout" Target="../slideLayouts/slideLayout4.xml"/><Relationship Id="rId18" Type="http://schemas.openxmlformats.org/officeDocument/2006/relationships/tags" Target="../tags/tag298.xml"/><Relationship Id="rId17" Type="http://schemas.openxmlformats.org/officeDocument/2006/relationships/tags" Target="../tags/tag297.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5.xml"/></Relationships>
</file>

<file path=ppt/slides/_rels/slide28.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3" Type="http://schemas.openxmlformats.org/officeDocument/2006/relationships/notesSlide" Target="../notesSlides/notesSlide17.xml"/><Relationship Id="rId12" Type="http://schemas.openxmlformats.org/officeDocument/2006/relationships/slideLayout" Target="../slideLayouts/slideLayout25.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tags" Target="../tags/tag299.xml"/></Relationships>
</file>

<file path=ppt/slides/_rels/slide29.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7" Type="http://schemas.openxmlformats.org/officeDocument/2006/relationships/notesSlide" Target="../notesSlides/notesSlide18.xml"/><Relationship Id="rId26" Type="http://schemas.openxmlformats.org/officeDocument/2006/relationships/slideLayout" Target="../slideLayouts/slideLayout30.xml"/><Relationship Id="rId25" Type="http://schemas.openxmlformats.org/officeDocument/2006/relationships/tags" Target="../tags/tag328.xml"/><Relationship Id="rId24" Type="http://schemas.openxmlformats.org/officeDocument/2006/relationships/tags" Target="../tags/tag327.xml"/><Relationship Id="rId23" Type="http://schemas.openxmlformats.org/officeDocument/2006/relationships/image" Target="../media/image95.svg"/><Relationship Id="rId22" Type="http://schemas.openxmlformats.org/officeDocument/2006/relationships/image" Target="../media/image94.png"/><Relationship Id="rId21" Type="http://schemas.openxmlformats.org/officeDocument/2006/relationships/tags" Target="../tags/tag326.xml"/><Relationship Id="rId20" Type="http://schemas.openxmlformats.org/officeDocument/2006/relationships/tags" Target="../tags/tag325.xml"/><Relationship Id="rId2" Type="http://schemas.openxmlformats.org/officeDocument/2006/relationships/tags" Target="../tags/tag311.xml"/><Relationship Id="rId19" Type="http://schemas.openxmlformats.org/officeDocument/2006/relationships/image" Target="../media/image93.svg"/><Relationship Id="rId18" Type="http://schemas.openxmlformats.org/officeDocument/2006/relationships/image" Target="../media/image92.png"/><Relationship Id="rId17" Type="http://schemas.openxmlformats.org/officeDocument/2006/relationships/tags" Target="../tags/tag324.xml"/><Relationship Id="rId16" Type="http://schemas.openxmlformats.org/officeDocument/2006/relationships/tags" Target="../tags/tag323.xml"/><Relationship Id="rId15" Type="http://schemas.openxmlformats.org/officeDocument/2006/relationships/image" Target="../media/image91.svg"/><Relationship Id="rId14" Type="http://schemas.openxmlformats.org/officeDocument/2006/relationships/image" Target="../media/image90.png"/><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tags" Target="../tags/tag31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3.sv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15.jpe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image" Target="../media/image14.jpeg"/><Relationship Id="rId4" Type="http://schemas.openxmlformats.org/officeDocument/2006/relationships/tags" Target="../tags/tag5.xml"/><Relationship Id="rId3" Type="http://schemas.openxmlformats.org/officeDocument/2006/relationships/tags" Target="../tags/tag4.xml"/><Relationship Id="rId23" Type="http://schemas.openxmlformats.org/officeDocument/2006/relationships/slideLayout" Target="../slideLayouts/slideLayout4.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tags" Target="../tags/tag3.xml"/><Relationship Id="rId19" Type="http://schemas.openxmlformats.org/officeDocument/2006/relationships/tags" Target="../tags/tag16.xml"/><Relationship Id="rId18" Type="http://schemas.openxmlformats.org/officeDocument/2006/relationships/image" Target="../media/image17.jpeg"/><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image" Target="../media/image16.jpeg"/><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9" Type="http://schemas.openxmlformats.org/officeDocument/2006/relationships/slideLayout" Target="../slideLayouts/slideLayout4.xml"/><Relationship Id="rId18" Type="http://schemas.openxmlformats.org/officeDocument/2006/relationships/tags" Target="../tags/tag33.xml"/><Relationship Id="rId17" Type="http://schemas.openxmlformats.org/officeDocument/2006/relationships/image" Target="../media/image21.jpeg"/><Relationship Id="rId16" Type="http://schemas.openxmlformats.org/officeDocument/2006/relationships/tags" Target="../tags/tag32.xml"/><Relationship Id="rId15" Type="http://schemas.openxmlformats.org/officeDocument/2006/relationships/image" Target="../media/image20.jpeg"/><Relationship Id="rId14" Type="http://schemas.openxmlformats.org/officeDocument/2006/relationships/tags" Target="../tags/tag31.xml"/><Relationship Id="rId13" Type="http://schemas.openxmlformats.org/officeDocument/2006/relationships/image" Target="../media/image19.jpeg"/><Relationship Id="rId12" Type="http://schemas.openxmlformats.org/officeDocument/2006/relationships/tags" Target="../tags/tag30.xml"/><Relationship Id="rId11" Type="http://schemas.openxmlformats.org/officeDocument/2006/relationships/image" Target="../media/image18.jpeg"/><Relationship Id="rId10" Type="http://schemas.openxmlformats.org/officeDocument/2006/relationships/tags" Target="../tags/tag29.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0" Type="http://schemas.openxmlformats.org/officeDocument/2006/relationships/notesSlide" Target="../notesSlides/notesSlide6.xml"/><Relationship Id="rId2" Type="http://schemas.openxmlformats.org/officeDocument/2006/relationships/tags" Target="../tags/tag35.xml"/><Relationship Id="rId19" Type="http://schemas.openxmlformats.org/officeDocument/2006/relationships/slideLayout" Target="../slideLayouts/slideLayout4.xml"/><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465705" y="3577590"/>
            <a:ext cx="319722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网络综合布线</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圆角矩形 2"/>
          <p:cNvSpPr/>
          <p:nvPr>
            <p:custDataLst>
              <p:tags r:id="rId1"/>
            </p:custDataLst>
          </p:nvPr>
        </p:nvSpPr>
        <p:spPr>
          <a:xfrm>
            <a:off x="756920" y="1746885"/>
            <a:ext cx="25844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125730" tIns="1115695" rIns="125730" rtlCol="0" anchor="t" anchorCtr="0"/>
          <a:p>
            <a:pPr indent="0" algn="l" fontAlgn="auto">
              <a:lnSpc>
                <a:spcPct val="130000"/>
              </a:lnSpc>
            </a:pPr>
            <a:endParaRPr lang="zh-CN" altLang="en-US" sz="1200" dirty="0">
              <a:solidFill>
                <a:srgbClr val="262626"/>
              </a:solidFill>
              <a:latin typeface="+mn-ea"/>
              <a:cs typeface="+mn-ea"/>
              <a:sym typeface="+mn-ea"/>
            </a:endParaRPr>
          </a:p>
        </p:txBody>
      </p:sp>
      <p:sp useBgFill="1">
        <p:nvSpPr>
          <p:cNvPr id="2" name="圆角矩形 1"/>
          <p:cNvSpPr/>
          <p:nvPr>
            <p:custDataLst>
              <p:tags r:id="rId2"/>
            </p:custDataLst>
          </p:nvPr>
        </p:nvSpPr>
        <p:spPr>
          <a:xfrm>
            <a:off x="3477896" y="1746885"/>
            <a:ext cx="25844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5730" tIns="1115695" rIns="125730" numCol="1" spcCol="0" rtlCol="0" fromWordArt="0" anchor="t" anchorCtr="0" forceAA="0" compatLnSpc="1">
            <a:noAutofit/>
          </a:bodyPr>
          <a:p>
            <a:pPr lvl="0" algn="l">
              <a:lnSpc>
                <a:spcPct val="130000"/>
              </a:lnSpc>
              <a:buClrTx/>
              <a:buSzTx/>
              <a:buFontTx/>
            </a:pPr>
            <a:endParaRPr lang="zh-CN" altLang="en-US" sz="1200">
              <a:solidFill>
                <a:srgbClr val="262626"/>
              </a:solidFill>
              <a:latin typeface="+mn-ea"/>
              <a:cs typeface="+mn-ea"/>
              <a:sym typeface="+mn-ea"/>
            </a:endParaRPr>
          </a:p>
        </p:txBody>
      </p:sp>
      <p:sp useBgFill="1">
        <p:nvSpPr>
          <p:cNvPr id="7" name="圆角矩形 6"/>
          <p:cNvSpPr/>
          <p:nvPr>
            <p:custDataLst>
              <p:tags r:id="rId3"/>
            </p:custDataLst>
          </p:nvPr>
        </p:nvSpPr>
        <p:spPr>
          <a:xfrm>
            <a:off x="6198871" y="1746885"/>
            <a:ext cx="25844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5730" tIns="1115695" rIns="125730" numCol="1" spcCol="0" rtlCol="0" fromWordArt="0" anchor="t" anchorCtr="0" forceAA="0" compatLnSpc="1">
            <a:noAutofit/>
          </a:bodyPr>
          <a:p>
            <a:pPr lvl="0" algn="l">
              <a:lnSpc>
                <a:spcPct val="130000"/>
              </a:lnSpc>
              <a:buClrTx/>
              <a:buSzTx/>
              <a:buFontTx/>
            </a:pPr>
            <a:endParaRPr lang="zh-CN" altLang="en-US" sz="1200">
              <a:solidFill>
                <a:srgbClr val="262626"/>
              </a:solidFill>
              <a:latin typeface="+mn-ea"/>
              <a:cs typeface="+mn-ea"/>
              <a:sym typeface="+mn-ea"/>
            </a:endParaRPr>
          </a:p>
        </p:txBody>
      </p:sp>
      <p:sp useBgFill="1">
        <p:nvSpPr>
          <p:cNvPr id="8" name="圆角矩形 7"/>
          <p:cNvSpPr/>
          <p:nvPr>
            <p:custDataLst>
              <p:tags r:id="rId4"/>
            </p:custDataLst>
          </p:nvPr>
        </p:nvSpPr>
        <p:spPr>
          <a:xfrm>
            <a:off x="8919846" y="1746885"/>
            <a:ext cx="25844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5730" tIns="1115695" rIns="125730" numCol="1" spcCol="0" rtlCol="0" fromWordArt="0" anchor="t" anchorCtr="0" forceAA="0" compatLnSpc="1">
            <a:noAutofit/>
          </a:bodyPr>
          <a:p>
            <a:pPr lvl="0" algn="l">
              <a:lnSpc>
                <a:spcPct val="130000"/>
              </a:lnSpc>
              <a:buClrTx/>
              <a:buSzTx/>
              <a:buFontTx/>
            </a:pPr>
            <a:endParaRPr lang="zh-CN" altLang="en-US" sz="1200">
              <a:solidFill>
                <a:srgbClr val="262626"/>
              </a:solidFill>
              <a:latin typeface="+mn-ea"/>
              <a:cs typeface="+mn-ea"/>
              <a:sym typeface="+mn-ea"/>
            </a:endParaRPr>
          </a:p>
        </p:txBody>
      </p:sp>
      <p:sp>
        <p:nvSpPr>
          <p:cNvPr id="26" name="圆角矩形 25"/>
          <p:cNvSpPr/>
          <p:nvPr>
            <p:custDataLst>
              <p:tags r:id="rId5"/>
            </p:custDataLst>
          </p:nvPr>
        </p:nvSpPr>
        <p:spPr>
          <a:xfrm>
            <a:off x="756920" y="1746885"/>
            <a:ext cx="2584450" cy="4013835"/>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7950" tIns="1007745" rIns="125730" numCol="1" spcCol="0" rtlCol="0" fromWordArt="0" anchor="t" anchorCtr="0" forceAA="0" compatLnSpc="1">
            <a:noAutofit/>
          </a:bodyPr>
          <a:p>
            <a:pPr lvl="0" indent="0" algn="just" fontAlgn="auto">
              <a:lnSpc>
                <a:spcPct val="140000"/>
              </a:lnSpc>
              <a:buClrTx/>
              <a:buSzTx/>
              <a:buFontTx/>
            </a:pPr>
            <a:r>
              <a:rPr lang="zh-CN" altLang="en-US">
                <a:solidFill>
                  <a:schemeClr val="tx1">
                    <a:lumMod val="85000"/>
                    <a:lumOff val="15000"/>
                  </a:schemeClr>
                </a:solidFill>
                <a:latin typeface="+mn-ea"/>
                <a:cs typeface="+mn-ea"/>
                <a:sym typeface="+mn-ea"/>
              </a:rPr>
              <a:t>（</a:t>
            </a:r>
            <a:r>
              <a:rPr lang="en-US" altLang="zh-CN">
                <a:solidFill>
                  <a:schemeClr val="tx1">
                    <a:lumMod val="85000"/>
                    <a:lumOff val="15000"/>
                  </a:schemeClr>
                </a:solidFill>
                <a:latin typeface="+mn-ea"/>
                <a:cs typeface="+mn-ea"/>
                <a:sym typeface="+mn-ea"/>
              </a:rPr>
              <a:t>6</a:t>
            </a:r>
            <a:r>
              <a:rPr lang="zh-CN" altLang="en-US">
                <a:solidFill>
                  <a:schemeClr val="tx1">
                    <a:lumMod val="85000"/>
                    <a:lumOff val="15000"/>
                  </a:schemeClr>
                </a:solidFill>
                <a:latin typeface="+mn-ea"/>
                <a:cs typeface="+mn-ea"/>
                <a:sym typeface="+mn-ea"/>
              </a:rPr>
              <a:t>）组织工程自检，发现工程中存在的问题应及时解决。</a:t>
            </a:r>
            <a:endParaRPr lang="zh-CN" altLang="en-US">
              <a:solidFill>
                <a:schemeClr val="tx1">
                  <a:lumMod val="85000"/>
                  <a:lumOff val="15000"/>
                </a:schemeClr>
              </a:solidFill>
              <a:latin typeface="+mn-ea"/>
              <a:cs typeface="+mn-ea"/>
              <a:sym typeface="+mn-ea"/>
            </a:endParaRPr>
          </a:p>
        </p:txBody>
      </p:sp>
      <p:sp>
        <p:nvSpPr>
          <p:cNvPr id="5" name="椭圆 4"/>
          <p:cNvSpPr/>
          <p:nvPr>
            <p:custDataLst>
              <p:tags r:id="rId6"/>
            </p:custDataLst>
          </p:nvPr>
        </p:nvSpPr>
        <p:spPr>
          <a:xfrm>
            <a:off x="1744345" y="2106295"/>
            <a:ext cx="610235" cy="610235"/>
          </a:xfrm>
          <a:prstGeom prst="ellipse">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50" name="直接连接符 49"/>
          <p:cNvCxnSpPr/>
          <p:nvPr>
            <p:custDataLst>
              <p:tags r:id="rId7"/>
            </p:custDataLst>
          </p:nvPr>
        </p:nvCxnSpPr>
        <p:spPr>
          <a:xfrm>
            <a:off x="1858645" y="5489575"/>
            <a:ext cx="381635" cy="0"/>
          </a:xfrm>
          <a:prstGeom prst="line">
            <a:avLst/>
          </a:prstGeom>
          <a:ln w="444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12" name="圆角矩形 11"/>
          <p:cNvSpPr/>
          <p:nvPr>
            <p:custDataLst>
              <p:tags r:id="rId8"/>
            </p:custDataLst>
          </p:nvPr>
        </p:nvSpPr>
        <p:spPr>
          <a:xfrm>
            <a:off x="3477896" y="1746885"/>
            <a:ext cx="2584450" cy="4013835"/>
          </a:xfrm>
          <a:prstGeom prst="roundRect">
            <a:avLst>
              <a:gd name="adj" fmla="val 13095"/>
            </a:avLst>
          </a:prstGeom>
          <a:solidFill>
            <a:srgbClr val="FFFFFF">
              <a:alpha val="15000"/>
            </a:srgbClr>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7950" tIns="1007745" rIns="125730" numCol="1" spcCol="0" rtlCol="0" fromWordArt="0" anchor="t" anchorCtr="0" forceAA="0" compatLnSpc="1">
            <a:noAutofit/>
          </a:bodyPr>
          <a:p>
            <a:pPr lvl="0" indent="0" algn="just" fontAlgn="auto">
              <a:lnSpc>
                <a:spcPct val="140000"/>
              </a:lnSpc>
              <a:buClrTx/>
              <a:buSzTx/>
              <a:buFontTx/>
            </a:pPr>
            <a:r>
              <a:rPr lang="zh-CN" altLang="en-US">
                <a:solidFill>
                  <a:schemeClr val="tx1">
                    <a:lumMod val="85000"/>
                    <a:lumOff val="15000"/>
                  </a:schemeClr>
                </a:solidFill>
                <a:latin typeface="+mn-ea"/>
                <a:cs typeface="+mn-ea"/>
                <a:sym typeface="+mn-ea"/>
              </a:rPr>
              <a:t>（</a:t>
            </a:r>
            <a:r>
              <a:rPr lang="en-US" altLang="zh-CN">
                <a:solidFill>
                  <a:schemeClr val="tx1">
                    <a:lumMod val="85000"/>
                    <a:lumOff val="15000"/>
                  </a:schemeClr>
                </a:solidFill>
                <a:latin typeface="+mn-ea"/>
                <a:cs typeface="+mn-ea"/>
                <a:sym typeface="+mn-ea"/>
              </a:rPr>
              <a:t>7</a:t>
            </a:r>
            <a:r>
              <a:rPr lang="zh-CN" altLang="en-US">
                <a:solidFill>
                  <a:schemeClr val="tx1">
                    <a:lumMod val="85000"/>
                    <a:lumOff val="15000"/>
                  </a:schemeClr>
                </a:solidFill>
                <a:latin typeface="+mn-ea"/>
                <a:cs typeface="+mn-ea"/>
                <a:sym typeface="+mn-ea"/>
              </a:rPr>
              <a:t>）协同建设方、监理共同进行工程验收。</a:t>
            </a:r>
            <a:endParaRPr lang="zh-CN" altLang="en-US">
              <a:solidFill>
                <a:schemeClr val="tx1">
                  <a:lumMod val="85000"/>
                  <a:lumOff val="15000"/>
                </a:schemeClr>
              </a:solidFill>
              <a:latin typeface="+mn-ea"/>
              <a:cs typeface="+mn-ea"/>
              <a:sym typeface="+mn-ea"/>
            </a:endParaRPr>
          </a:p>
        </p:txBody>
      </p:sp>
      <p:sp>
        <p:nvSpPr>
          <p:cNvPr id="6" name="椭圆 5"/>
          <p:cNvSpPr/>
          <p:nvPr>
            <p:custDataLst>
              <p:tags r:id="rId9"/>
            </p:custDataLst>
          </p:nvPr>
        </p:nvSpPr>
        <p:spPr>
          <a:xfrm>
            <a:off x="4465321" y="2106295"/>
            <a:ext cx="610235" cy="610235"/>
          </a:xfrm>
          <a:prstGeom prst="ellipse">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3" name="直接连接符 12"/>
          <p:cNvCxnSpPr/>
          <p:nvPr>
            <p:custDataLst>
              <p:tags r:id="rId10"/>
            </p:custDataLst>
          </p:nvPr>
        </p:nvCxnSpPr>
        <p:spPr>
          <a:xfrm>
            <a:off x="4579621" y="5489575"/>
            <a:ext cx="381635" cy="0"/>
          </a:xfrm>
          <a:prstGeom prst="line">
            <a:avLst/>
          </a:prstGeom>
          <a:ln w="444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15" name="圆角矩形 14"/>
          <p:cNvSpPr/>
          <p:nvPr>
            <p:custDataLst>
              <p:tags r:id="rId11"/>
            </p:custDataLst>
          </p:nvPr>
        </p:nvSpPr>
        <p:spPr>
          <a:xfrm>
            <a:off x="6198871" y="1746885"/>
            <a:ext cx="2584450" cy="4013835"/>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7950" tIns="1007745" rIns="125730" numCol="1" spcCol="0" rtlCol="0" fromWordArt="0" anchor="t" anchorCtr="0" forceAA="0" compatLnSpc="1">
            <a:noAutofit/>
          </a:bodyPr>
          <a:p>
            <a:pPr lvl="0" indent="0" algn="just" fontAlgn="auto">
              <a:lnSpc>
                <a:spcPct val="140000"/>
              </a:lnSpc>
              <a:buClrTx/>
              <a:buSzTx/>
              <a:buFontTx/>
            </a:pPr>
            <a:r>
              <a:rPr lang="zh-CN" altLang="en-US">
                <a:solidFill>
                  <a:schemeClr val="tx1">
                    <a:lumMod val="85000"/>
                    <a:lumOff val="15000"/>
                  </a:schemeClr>
                </a:solidFill>
                <a:latin typeface="+mn-ea"/>
                <a:cs typeface="+mn-ea"/>
                <a:sym typeface="+mn-ea"/>
              </a:rPr>
              <a:t>（</a:t>
            </a:r>
            <a:r>
              <a:rPr lang="en-US" altLang="zh-CN">
                <a:solidFill>
                  <a:schemeClr val="tx1">
                    <a:lumMod val="85000"/>
                    <a:lumOff val="15000"/>
                  </a:schemeClr>
                </a:solidFill>
                <a:latin typeface="+mn-ea"/>
                <a:cs typeface="+mn-ea"/>
                <a:sym typeface="+mn-ea"/>
              </a:rPr>
              <a:t>8</a:t>
            </a:r>
            <a:r>
              <a:rPr lang="zh-CN" altLang="en-US">
                <a:solidFill>
                  <a:schemeClr val="tx1">
                    <a:lumMod val="85000"/>
                    <a:lumOff val="15000"/>
                  </a:schemeClr>
                </a:solidFill>
                <a:latin typeface="+mn-ea"/>
                <a:cs typeface="+mn-ea"/>
                <a:sym typeface="+mn-ea"/>
              </a:rPr>
              <a:t>）竣工资料整理，资料内部存档。</a:t>
            </a:r>
            <a:endParaRPr lang="zh-CN" altLang="en-US">
              <a:solidFill>
                <a:schemeClr val="tx1">
                  <a:lumMod val="85000"/>
                  <a:lumOff val="15000"/>
                </a:schemeClr>
              </a:solidFill>
              <a:latin typeface="+mn-ea"/>
              <a:cs typeface="+mn-ea"/>
              <a:sym typeface="+mn-ea"/>
            </a:endParaRPr>
          </a:p>
        </p:txBody>
      </p:sp>
      <p:sp>
        <p:nvSpPr>
          <p:cNvPr id="22" name="椭圆 21"/>
          <p:cNvSpPr/>
          <p:nvPr>
            <p:custDataLst>
              <p:tags r:id="rId12"/>
            </p:custDataLst>
          </p:nvPr>
        </p:nvSpPr>
        <p:spPr>
          <a:xfrm>
            <a:off x="7186296" y="2106295"/>
            <a:ext cx="610235" cy="610235"/>
          </a:xfrm>
          <a:prstGeom prst="ellipse">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8" name="直接连接符 17"/>
          <p:cNvCxnSpPr/>
          <p:nvPr>
            <p:custDataLst>
              <p:tags r:id="rId13"/>
            </p:custDataLst>
          </p:nvPr>
        </p:nvCxnSpPr>
        <p:spPr>
          <a:xfrm>
            <a:off x="7300596" y="5489575"/>
            <a:ext cx="381635" cy="0"/>
          </a:xfrm>
          <a:prstGeom prst="line">
            <a:avLst/>
          </a:prstGeom>
          <a:ln w="444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29" name="圆角矩形 28"/>
          <p:cNvSpPr/>
          <p:nvPr>
            <p:custDataLst>
              <p:tags r:id="rId14"/>
            </p:custDataLst>
          </p:nvPr>
        </p:nvSpPr>
        <p:spPr>
          <a:xfrm>
            <a:off x="8919846" y="1746885"/>
            <a:ext cx="2584450" cy="4013835"/>
          </a:xfrm>
          <a:prstGeom prst="roundRect">
            <a:avLst>
              <a:gd name="adj" fmla="val 13095"/>
            </a:avLst>
          </a:prstGeom>
          <a:solidFill>
            <a:srgbClr val="FFFFFF">
              <a:alpha val="15000"/>
            </a:srgbClr>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7950" tIns="1007745" rIns="125730" numCol="1" spcCol="0" rtlCol="0" fromWordArt="0" anchor="t" anchorCtr="0" forceAA="0" compatLnSpc="1">
            <a:noAutofit/>
          </a:bodyPr>
          <a:p>
            <a:pPr lvl="0" indent="0" algn="just" fontAlgn="auto">
              <a:lnSpc>
                <a:spcPct val="140000"/>
              </a:lnSpc>
              <a:buClrTx/>
              <a:buSzTx/>
              <a:buFontTx/>
            </a:pPr>
            <a:r>
              <a:rPr lang="zh-CN" altLang="en-US">
                <a:solidFill>
                  <a:schemeClr val="tx1">
                    <a:lumMod val="85000"/>
                    <a:lumOff val="15000"/>
                  </a:schemeClr>
                </a:solidFill>
                <a:latin typeface="+mn-ea"/>
                <a:cs typeface="+mn-ea"/>
                <a:sym typeface="+mn-ea"/>
              </a:rPr>
              <a:t>（</a:t>
            </a:r>
            <a:r>
              <a:rPr lang="en-US" altLang="zh-CN">
                <a:solidFill>
                  <a:schemeClr val="tx1">
                    <a:lumMod val="85000"/>
                    <a:lumOff val="15000"/>
                  </a:schemeClr>
                </a:solidFill>
                <a:latin typeface="+mn-ea"/>
                <a:cs typeface="+mn-ea"/>
                <a:sym typeface="+mn-ea"/>
              </a:rPr>
              <a:t>9</a:t>
            </a:r>
            <a:r>
              <a:rPr lang="zh-CN" altLang="en-US">
                <a:solidFill>
                  <a:schemeClr val="tx1">
                    <a:lumMod val="85000"/>
                    <a:lumOff val="15000"/>
                  </a:schemeClr>
                </a:solidFill>
                <a:latin typeface="+mn-ea"/>
                <a:cs typeface="+mn-ea"/>
                <a:sym typeface="+mn-ea"/>
              </a:rPr>
              <a:t>）完成工程总结报告。</a:t>
            </a:r>
            <a:endParaRPr lang="zh-CN" altLang="en-US">
              <a:solidFill>
                <a:schemeClr val="tx1">
                  <a:lumMod val="85000"/>
                  <a:lumOff val="15000"/>
                </a:schemeClr>
              </a:solidFill>
              <a:latin typeface="+mn-ea"/>
              <a:cs typeface="+mn-ea"/>
              <a:sym typeface="+mn-ea"/>
            </a:endParaRPr>
          </a:p>
        </p:txBody>
      </p:sp>
      <p:sp>
        <p:nvSpPr>
          <p:cNvPr id="30" name="椭圆 29"/>
          <p:cNvSpPr/>
          <p:nvPr>
            <p:custDataLst>
              <p:tags r:id="rId15"/>
            </p:custDataLst>
          </p:nvPr>
        </p:nvSpPr>
        <p:spPr>
          <a:xfrm>
            <a:off x="9907271" y="2106295"/>
            <a:ext cx="610235" cy="610235"/>
          </a:xfrm>
          <a:prstGeom prst="ellipse">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3" name="直接连接符 32"/>
          <p:cNvCxnSpPr/>
          <p:nvPr>
            <p:custDataLst>
              <p:tags r:id="rId16"/>
            </p:custDataLst>
          </p:nvPr>
        </p:nvCxnSpPr>
        <p:spPr>
          <a:xfrm>
            <a:off x="10021571" y="5489575"/>
            <a:ext cx="381635" cy="0"/>
          </a:xfrm>
          <a:prstGeom prst="line">
            <a:avLst/>
          </a:prstGeom>
          <a:ln w="44450" cap="rnd">
            <a:solidFill>
              <a:schemeClr val="accent2"/>
            </a:solidFill>
          </a:ln>
        </p:spPr>
        <p:style>
          <a:lnRef idx="2">
            <a:schemeClr val="accent1"/>
          </a:lnRef>
          <a:fillRef idx="0">
            <a:srgbClr val="FFFFFF"/>
          </a:fillRef>
          <a:effectRef idx="0">
            <a:srgbClr val="FFFFFF"/>
          </a:effectRef>
          <a:fontRef idx="minor">
            <a:schemeClr val="tx1"/>
          </a:fontRef>
        </p:style>
      </p:cxnSp>
      <p:pic>
        <p:nvPicPr>
          <p:cNvPr id="36" name="图片 3" descr="343439383331313b343532303031393bd2b5bca8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644391" y="2294255"/>
            <a:ext cx="252000" cy="252000"/>
          </a:xfrm>
          <a:prstGeom prst="rect">
            <a:avLst/>
          </a:prstGeom>
        </p:spPr>
      </p:pic>
      <p:pic>
        <p:nvPicPr>
          <p:cNvPr id="37" name="图片 11" descr="343439383331313b343532303032373bbfcdbba7b5b5b0b8"/>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365366" y="2294255"/>
            <a:ext cx="252000" cy="252000"/>
          </a:xfrm>
          <a:prstGeom prst="rect">
            <a:avLst/>
          </a:prstGeom>
        </p:spPr>
      </p:pic>
      <p:pic>
        <p:nvPicPr>
          <p:cNvPr id="38" name="图片 8" descr="343439383331313b343532303032343bb7a2b2bc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0053956" y="2256790"/>
            <a:ext cx="316138" cy="316138"/>
          </a:xfrm>
          <a:prstGeom prst="rect">
            <a:avLst/>
          </a:prstGeom>
        </p:spPr>
      </p:pic>
      <p:pic>
        <p:nvPicPr>
          <p:cNvPr id="39" name="图片 4" descr="343439383331313b34353230303230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923415" y="2285365"/>
            <a:ext cx="251999" cy="25199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03705" y="734060"/>
            <a:ext cx="9177655" cy="5835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3. </a:t>
            </a:r>
            <a:r>
              <a:rPr lang="zh-CN" altLang="en-US" sz="3200">
                <a:solidFill>
                  <a:schemeClr val="accent2">
                    <a:lumMod val="75000"/>
                  </a:schemeClr>
                </a:solidFill>
              </a:rPr>
              <a:t>现场管理制度与要求</a:t>
            </a:r>
            <a:endParaRPr lang="zh-CN" altLang="en-US" sz="3200">
              <a:solidFill>
                <a:schemeClr val="accent2">
                  <a:lumMod val="75000"/>
                </a:schemeClr>
              </a:solidFill>
            </a:endParaRPr>
          </a:p>
        </p:txBody>
      </p:sp>
      <p:sp>
        <p:nvSpPr>
          <p:cNvPr id="2" name="矩形 5"/>
          <p:cNvSpPr/>
          <p:nvPr>
            <p:custDataLst>
              <p:tags r:id="rId2"/>
            </p:custDataLst>
          </p:nvPr>
        </p:nvSpPr>
        <p:spPr>
          <a:xfrm>
            <a:off x="991691" y="326299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工作环境管理</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87730" y="3818255"/>
            <a:ext cx="227203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项目经理部应根据施工组织设计要求管理作业现场，确保落实工作负责人，并严格执行检查计划，对发现的问题进行分析，制定并实施纠正预防措施。</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116b23d1-9709-11f0-8cb4-ca92cdc9a7e2.jpg@base@tag=imgScale&amp;m=1&amp;w=475&amp;h=738&amp;q=95116b23d1-9709-11f0-8cb4-ca92cdc9a7e2"/>
          <p:cNvPicPr>
            <a:picLocks noChangeAspect="1"/>
          </p:cNvPicPr>
          <p:nvPr>
            <p:custDataLst>
              <p:tags r:id="rId4"/>
            </p:custDataLst>
          </p:nvPr>
        </p:nvPicPr>
        <p:blipFill>
          <a:blip r:embed="rId5"/>
          <a:srcRect l="18331" r="18331"/>
          <a:stretch>
            <a:fillRect/>
          </a:stretch>
        </p:blipFill>
        <p:spPr>
          <a:xfrm>
            <a:off x="1470660" y="1359535"/>
            <a:ext cx="1058545" cy="164528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84275" y="2015490"/>
            <a:ext cx="341630" cy="36131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116b244e-9709-11f0-8cb4-ca92cdc9a7e2.jpg@base@tag=imgScale&amp;m=1&amp;w=475&amp;h=738&amp;q=95116b244e-9709-11f0-8cb4-ca92cdc9a7e2"/>
          <p:cNvPicPr>
            <a:picLocks noChangeAspect="1"/>
          </p:cNvPicPr>
          <p:nvPr>
            <p:custDataLst>
              <p:tags r:id="rId7"/>
            </p:custDataLst>
          </p:nvPr>
        </p:nvPicPr>
        <p:blipFill>
          <a:blip r:embed="rId8"/>
          <a:srcRect l="17816" r="17816"/>
          <a:stretch>
            <a:fillRect/>
          </a:stretch>
        </p:blipFill>
        <p:spPr>
          <a:xfrm>
            <a:off x="4102735" y="1363345"/>
            <a:ext cx="1058545" cy="164528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82060" y="2005330"/>
            <a:ext cx="341630" cy="36131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30414" y="325854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居住环境管理</a:t>
            </a:r>
            <a:endParaRPr lang="zh-CN" altLang="en-US" b="1">
              <a:solidFill>
                <a:schemeClr val="accent2"/>
              </a:solidFill>
              <a:latin typeface="+mn-ea"/>
              <a:cs typeface="+mn-ea"/>
            </a:endParaRPr>
          </a:p>
        </p:txBody>
      </p:sp>
      <p:sp>
        <p:nvSpPr>
          <p:cNvPr id="21" name="矩形 14"/>
          <p:cNvSpPr/>
          <p:nvPr>
            <p:custDataLst>
              <p:tags r:id="rId11"/>
            </p:custDataLst>
          </p:nvPr>
        </p:nvSpPr>
        <p:spPr>
          <a:xfrm>
            <a:off x="3479165" y="3823970"/>
            <a:ext cx="23190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项目经理部需重点管理施工驻地的材料放置和伙房卫生，确保落实管理负责人及各项管理办法，教育员工注意饮食卫生和火灾逃生，以保障材料和人员安全。</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116b2416-9709-11f0-8cb4-ca92cdc9a7e2.jpg@base@tag=imgScale&amp;m=1&amp;w=475&amp;h=738&amp;q=95116b2416-9709-11f0-8cb4-ca92cdc9a7e2"/>
          <p:cNvPicPr>
            <a:picLocks noChangeAspect="1"/>
          </p:cNvPicPr>
          <p:nvPr>
            <p:custDataLst>
              <p:tags r:id="rId12"/>
            </p:custDataLst>
          </p:nvPr>
        </p:nvPicPr>
        <p:blipFill>
          <a:blip r:embed="rId13"/>
          <a:srcRect l="17816" r="17816"/>
          <a:stretch>
            <a:fillRect/>
          </a:stretch>
        </p:blipFill>
        <p:spPr>
          <a:xfrm>
            <a:off x="6736715" y="1363345"/>
            <a:ext cx="1058545" cy="164528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20485" y="2005330"/>
            <a:ext cx="341630" cy="36131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47544" y="325854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物资管理流程</a:t>
            </a:r>
            <a:endParaRPr lang="zh-CN" altLang="en-US" b="1">
              <a:solidFill>
                <a:schemeClr val="accent3"/>
              </a:solidFill>
              <a:latin typeface="+mn-ea"/>
              <a:cs typeface="+mn-ea"/>
            </a:endParaRPr>
          </a:p>
        </p:txBody>
      </p:sp>
      <p:sp>
        <p:nvSpPr>
          <p:cNvPr id="30" name="矩形 23"/>
          <p:cNvSpPr/>
          <p:nvPr>
            <p:custDataLst>
              <p:tags r:id="rId16"/>
            </p:custDataLst>
          </p:nvPr>
        </p:nvSpPr>
        <p:spPr>
          <a:xfrm>
            <a:off x="6042660" y="3823970"/>
            <a:ext cx="25761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物资管理人员应按施工组织设计的分屯计划接收工程物资，进行进货检验并记录，合理放置并标识施工材料，保持现场整齐并注意防火、防盗、防潮，同时负责账目记录和物资移交。</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116b260f-9709-11f0-8cb4-ca92cdc9a7e2.jpg@base@tag=imgScale&amp;m=1&amp;w=475&amp;h=738&amp;q=95116b260f-9709-11f0-8cb4-ca92cdc9a7e2"/>
          <p:cNvPicPr>
            <a:picLocks noChangeAspect="1"/>
          </p:cNvPicPr>
          <p:nvPr>
            <p:custDataLst>
              <p:tags r:id="rId17"/>
            </p:custDataLst>
          </p:nvPr>
        </p:nvPicPr>
        <p:blipFill rotWithShape="1">
          <a:blip r:embed="rId18"/>
          <a:srcRect l="1690" r="1690"/>
          <a:stretch>
            <a:fillRect/>
          </a:stretch>
        </p:blipFill>
        <p:spPr>
          <a:xfrm>
            <a:off x="9297035" y="1359535"/>
            <a:ext cx="1058545" cy="164528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37320" y="2015490"/>
            <a:ext cx="341630" cy="36131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22124" y="326299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安全与环保措施</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22055" y="3819525"/>
            <a:ext cx="24307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施工现场的安全和环境保护工作应遵循企业相关保护条例和施工组织设计要求，项目经理部需对责任事故进行奖惩，并在施工中注重安全和环保。</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77035" y="819150"/>
            <a:ext cx="8838565" cy="53721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4. </a:t>
            </a:r>
            <a:r>
              <a:rPr lang="zh-CN" altLang="en-US" sz="3200">
                <a:solidFill>
                  <a:schemeClr val="accent2">
                    <a:lumMod val="75000"/>
                  </a:schemeClr>
                </a:solidFill>
              </a:rPr>
              <a:t>质量控制管理</a:t>
            </a:r>
            <a:endParaRPr lang="zh-CN" altLang="en-US" sz="3200">
              <a:solidFill>
                <a:schemeClr val="accent2">
                  <a:lumMod val="75000"/>
                </a:schemeClr>
              </a:solidFill>
            </a:endParaRPr>
          </a:p>
        </p:txBody>
      </p:sp>
      <p:sp>
        <p:nvSpPr>
          <p:cNvPr id="7" name="椭圆 1"/>
          <p:cNvSpPr/>
          <p:nvPr>
            <p:custDataLst>
              <p:tags r:id="rId2"/>
            </p:custDataLst>
          </p:nvPr>
        </p:nvSpPr>
        <p:spPr>
          <a:xfrm rot="10800000">
            <a:off x="6000809" y="2230251"/>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423503" y="2230251"/>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6000809" y="3878907"/>
            <a:ext cx="1877233" cy="1877233"/>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423503" y="3878907"/>
            <a:ext cx="1877233" cy="1877233"/>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220907" y="2078708"/>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综合布线系统的施工过程包括管线安装、线缆敷设、线缆端接和设备安装等关键阶段，每个阶段都应实施严格的质量控制措施，以应对施工难点并确保工程质量。</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220907" y="1622186"/>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施工期间各阶段的质量控制</a:t>
            </a:r>
            <a:endParaRPr lang="zh-CN" altLang="en-US" sz="2000" b="1" kern="0">
              <a:solidFill>
                <a:schemeClr val="accent2"/>
              </a:solidFill>
              <a:latin typeface="+mn-ea"/>
              <a:cs typeface="+mn-ea"/>
            </a:endParaRPr>
          </a:p>
        </p:txBody>
      </p:sp>
      <p:sp>
        <p:nvSpPr>
          <p:cNvPr id="20" name="矩形 13"/>
          <p:cNvSpPr/>
          <p:nvPr>
            <p:custDataLst>
              <p:tags r:id="rId8"/>
            </p:custDataLst>
          </p:nvPr>
        </p:nvSpPr>
        <p:spPr>
          <a:xfrm>
            <a:off x="8220907" y="4620834"/>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在小型网络布线项目中，施工人员通常采用</a:t>
            </a:r>
            <a:r>
              <a:rPr lang="en-US" altLang="zh-CN" sz="1600" dirty="0">
                <a:solidFill>
                  <a:schemeClr val="tx1">
                    <a:lumMod val="85000"/>
                    <a:lumOff val="15000"/>
                  </a:schemeClr>
                </a:solidFill>
                <a:latin typeface="+mn-ea"/>
                <a:cs typeface="+mn-ea"/>
                <a:sym typeface="+mn-ea"/>
              </a:rPr>
              <a:t>5</a:t>
            </a:r>
            <a:r>
              <a:rPr lang="zh-CN" altLang="en-US" sz="1600" dirty="0">
                <a:solidFill>
                  <a:schemeClr val="tx1">
                    <a:lumMod val="85000"/>
                    <a:lumOff val="15000"/>
                  </a:schemeClr>
                </a:solidFill>
                <a:latin typeface="+mn-ea"/>
                <a:cs typeface="+mn-ea"/>
                <a:sym typeface="+mn-ea"/>
              </a:rPr>
              <a:t>类线系统，并在完工后进行通断测试。然而，仅依靠通断测试无法全面评估布线系统是否达到</a:t>
            </a:r>
            <a:r>
              <a:rPr lang="en-US" altLang="zh-CN" sz="1600" dirty="0">
                <a:solidFill>
                  <a:schemeClr val="tx1">
                    <a:lumMod val="85000"/>
                    <a:lumOff val="15000"/>
                  </a:schemeClr>
                </a:solidFill>
                <a:latin typeface="+mn-ea"/>
                <a:cs typeface="+mn-ea"/>
                <a:sym typeface="+mn-ea"/>
              </a:rPr>
              <a:t>5</a:t>
            </a:r>
            <a:r>
              <a:rPr lang="zh-CN" altLang="en-US" sz="1600" dirty="0">
                <a:solidFill>
                  <a:schemeClr val="tx1">
                    <a:lumMod val="85000"/>
                    <a:lumOff val="15000"/>
                  </a:schemeClr>
                </a:solidFill>
                <a:latin typeface="+mn-ea"/>
                <a:cs typeface="+mn-ea"/>
                <a:sym typeface="+mn-ea"/>
              </a:rPr>
              <a:t>类系统的要求。</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220907" y="4164313"/>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测试标准的选择与应用</a:t>
            </a:r>
            <a:endParaRPr lang="zh-CN" altLang="en-US" sz="2000" b="1" kern="0">
              <a:solidFill>
                <a:schemeClr val="accent4"/>
              </a:solidFill>
              <a:latin typeface="+mn-ea"/>
              <a:cs typeface="+mn-ea"/>
            </a:endParaRPr>
          </a:p>
        </p:txBody>
      </p:sp>
      <p:sp>
        <p:nvSpPr>
          <p:cNvPr id="22" name="矩形 22"/>
          <p:cNvSpPr/>
          <p:nvPr>
            <p:custDataLst>
              <p:tags r:id="rId10"/>
            </p:custDataLst>
          </p:nvPr>
        </p:nvSpPr>
        <p:spPr>
          <a:xfrm>
            <a:off x="819316" y="2078708"/>
            <a:ext cx="3150191" cy="1742739"/>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在设计智能化建筑物综合布线系统时，应综合考虑近期和长远的需求及技术发展趋势，采取“总体规划，分步实施”的策略，并尽可能在水平布线阶段一步到位。</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819316" y="1622186"/>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设计阶段的质量保证措施</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819316" y="4620834"/>
            <a:ext cx="3150191" cy="1742739"/>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鉴于超</a:t>
            </a:r>
            <a:r>
              <a:rPr lang="en-US" altLang="zh-CN" sz="1600" dirty="0">
                <a:solidFill>
                  <a:schemeClr val="tx1">
                    <a:lumMod val="85000"/>
                    <a:lumOff val="15000"/>
                  </a:schemeClr>
                </a:solidFill>
                <a:latin typeface="+mn-ea"/>
                <a:cs typeface="+mn-ea"/>
              </a:rPr>
              <a:t>5</a:t>
            </a:r>
            <a:r>
              <a:rPr lang="zh-CN" altLang="en-US" sz="1600" dirty="0">
                <a:solidFill>
                  <a:schemeClr val="tx1">
                    <a:lumMod val="85000"/>
                    <a:lumOff val="15000"/>
                  </a:schemeClr>
                </a:solidFill>
                <a:latin typeface="+mn-ea"/>
                <a:cs typeface="+mn-ea"/>
              </a:rPr>
              <a:t>类和</a:t>
            </a:r>
            <a:r>
              <a:rPr lang="en-US" altLang="zh-CN" sz="1600" dirty="0">
                <a:solidFill>
                  <a:schemeClr val="tx1">
                    <a:lumMod val="85000"/>
                    <a:lumOff val="15000"/>
                  </a:schemeClr>
                </a:solidFill>
                <a:latin typeface="+mn-ea"/>
                <a:cs typeface="+mn-ea"/>
              </a:rPr>
              <a:t>6</a:t>
            </a:r>
            <a:r>
              <a:rPr lang="zh-CN" altLang="en-US" sz="1600" dirty="0">
                <a:solidFill>
                  <a:schemeClr val="tx1">
                    <a:lumMod val="85000"/>
                    <a:lumOff val="15000"/>
                  </a:schemeClr>
                </a:solidFill>
                <a:latin typeface="+mn-ea"/>
                <a:cs typeface="+mn-ea"/>
              </a:rPr>
              <a:t>类综合布线系统在实际应用中的数据带宽需求不高，质量问题往往不易被立即发现，可能需要数年甚至数十年才会显现。</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819316" y="4164313"/>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测试阶段的质量问题与管理</a:t>
            </a:r>
            <a:endParaRPr lang="zh-CN" altLang="en-US" sz="2000" b="1" kern="0">
              <a:solidFill>
                <a:schemeClr val="accent3"/>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745893" y="2975335"/>
            <a:ext cx="386612" cy="386612"/>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42736" y="4620834"/>
            <a:ext cx="393772" cy="393772"/>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168588" y="4623992"/>
            <a:ext cx="386613" cy="386613"/>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165430" y="2972178"/>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284942" y="610392"/>
            <a:ext cx="9915421" cy="3892550"/>
            <a:chOff x="1611967" y="525937"/>
            <a:chExt cx="9915421" cy="3892550"/>
          </a:xfrm>
        </p:grpSpPr>
        <p:sp>
          <p:nvSpPr>
            <p:cNvPr id="17" name="文本框 16"/>
            <p:cNvSpPr txBox="1"/>
            <p:nvPr/>
          </p:nvSpPr>
          <p:spPr>
            <a:xfrm>
              <a:off x="1611967" y="2850037"/>
              <a:ext cx="5702935"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网络综合布线工程的测试</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86485" y="2466975"/>
            <a:ext cx="5451475" cy="3301365"/>
            <a:chOff x="1086226" y="2467124"/>
            <a:chExt cx="10058400" cy="3301096"/>
          </a:xfrm>
        </p:grpSpPr>
        <p:sp>
          <p:nvSpPr>
            <p:cNvPr id="6" name="矩形 5"/>
            <p:cNvSpPr/>
            <p:nvPr/>
          </p:nvSpPr>
          <p:spPr>
            <a:xfrm>
              <a:off x="1086226" y="2467124"/>
              <a:ext cx="10058400" cy="3219741"/>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7" name="矩形: 圆角 6"/>
            <p:cNvSpPr/>
            <p:nvPr/>
          </p:nvSpPr>
          <p:spPr>
            <a:xfrm>
              <a:off x="9507954" y="5603780"/>
              <a:ext cx="1395558" cy="1644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sp>
        <p:nvSpPr>
          <p:cNvPr id="3" name="文本框 2"/>
          <p:cNvSpPr txBox="1"/>
          <p:nvPr/>
        </p:nvSpPr>
        <p:spPr>
          <a:xfrm>
            <a:off x="1360170" y="2586355"/>
            <a:ext cx="5178425" cy="3046095"/>
          </a:xfrm>
          <a:prstGeom prst="rect">
            <a:avLst/>
          </a:prstGeom>
          <a:noFill/>
        </p:spPr>
        <p:txBody>
          <a:bodyPr wrap="square" rtlCol="0" anchor="t">
            <a:spAutoFit/>
          </a:bodyPr>
          <a:lstStyle/>
          <a:p>
            <a:pPr marL="285750" marR="0" lvl="0" indent="-285750" algn="l" defTabSz="457200" rtl="0" eaLnBrk="1" fontAlgn="auto" latinLnBrk="0" hangingPunct="1">
              <a:lnSpc>
                <a:spcPct val="150000"/>
              </a:lnSpc>
              <a:spcBef>
                <a:spcPts val="0"/>
              </a:spcBef>
              <a:spcAft>
                <a:spcPts val="0"/>
              </a:spcAft>
              <a:buClr>
                <a:srgbClr val="2374C4"/>
              </a:buClr>
              <a:buSzTx/>
              <a:buFont typeface="Wingdings" panose="05000000000000000000" pitchFamily="2" charset="2"/>
              <a:buChar char="l"/>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1</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）电缆的验证测试。电缆的验证测试是测试电缆的基本安装情况。在综合布线工程的施工过程中，常见的连接故障是电缆标签错误、连接开路、双绞电缆接线图错误（如错对、极性接反、串绕等）以及短路。</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a:p>
            <a:pPr marL="285750" marR="0" lvl="0" indent="-285750" algn="l" defTabSz="457200" rtl="0" eaLnBrk="1" fontAlgn="auto" latinLnBrk="0" hangingPunct="1">
              <a:lnSpc>
                <a:spcPct val="150000"/>
              </a:lnSpc>
              <a:spcBef>
                <a:spcPts val="0"/>
              </a:spcBef>
              <a:spcAft>
                <a:spcPts val="0"/>
              </a:spcAft>
              <a:buClr>
                <a:srgbClr val="2374C4"/>
              </a:buClr>
              <a:buSzTx/>
              <a:buFont typeface="Wingdings" panose="05000000000000000000" pitchFamily="2" charset="2"/>
              <a:buChar char="l"/>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2</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）电缆的认证测试。电缆认证测试是指电缆除了正确的连接以外，还要满足有关标准，即安装好的电缆的电气参数是否达到有关规定所要求的标准。已安装好的布线系统链路图如图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6- 1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p:txBody>
      </p:sp>
      <p:sp>
        <p:nvSpPr>
          <p:cNvPr id="5" name="矩形: 圆角 4"/>
          <p:cNvSpPr/>
          <p:nvPr/>
        </p:nvSpPr>
        <p:spPr>
          <a:xfrm>
            <a:off x="1086226" y="1683058"/>
            <a:ext cx="4688486" cy="54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1. </a:t>
            </a:r>
            <a:r>
              <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测试双绞线链路</a:t>
            </a:r>
            <a:endPar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endParaRPr>
          </a:p>
        </p:txBody>
      </p:sp>
      <p:sp>
        <p:nvSpPr>
          <p:cNvPr id="9" name="文本框 8"/>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4" name="图片 3"/>
          <p:cNvPicPr>
            <a:picLocks noChangeAspect="1"/>
          </p:cNvPicPr>
          <p:nvPr/>
        </p:nvPicPr>
        <p:blipFill>
          <a:blip r:embed="rId1"/>
          <a:stretch>
            <a:fillRect/>
          </a:stretch>
        </p:blipFill>
        <p:spPr>
          <a:xfrm>
            <a:off x="6786245" y="2386330"/>
            <a:ext cx="4449445" cy="3046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测试光纤链路</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矩形 1"/>
          <p:cNvSpPr/>
          <p:nvPr>
            <p:custDataLst>
              <p:tags r:id="rId1"/>
            </p:custDataLst>
          </p:nvPr>
        </p:nvSpPr>
        <p:spPr>
          <a:xfrm>
            <a:off x="860637" y="1767098"/>
            <a:ext cx="2443855" cy="11070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50000"/>
              </a:lnSpc>
            </a:pPr>
            <a:r>
              <a:rPr lang="zh-CN" altLang="en-US" sz="1600" kern="0" spc="0" dirty="0">
                <a:ln>
                  <a:noFill/>
                  <a:prstDash val="sysDot"/>
                </a:ln>
                <a:solidFill>
                  <a:schemeClr val="tx1">
                    <a:lumMod val="85000"/>
                    <a:lumOff val="15000"/>
                  </a:schemeClr>
                </a:solidFill>
                <a:latin typeface="+mn-ea"/>
                <a:ea typeface="+mn-ea"/>
                <a:sym typeface="+mn-ea"/>
              </a:rPr>
              <a:t>光纤链路测试模型。</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3" name="矩形 2"/>
          <p:cNvSpPr/>
          <p:nvPr>
            <p:custDataLst>
              <p:tags r:id="rId2"/>
            </p:custDataLst>
          </p:nvPr>
        </p:nvSpPr>
        <p:spPr>
          <a:xfrm>
            <a:off x="2153530" y="1678826"/>
            <a:ext cx="1081369" cy="3669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lstStyle/>
          <a:p>
            <a:pPr algn="r"/>
            <a:r>
              <a:rPr lang="en-US" altLang="zh-CN" sz="2000" b="1" kern="0" dirty="0">
                <a:solidFill>
                  <a:schemeClr val="accent1"/>
                </a:solidFill>
                <a:cs typeface="+mn-lt"/>
              </a:rPr>
              <a:t>01</a:t>
            </a:r>
            <a:endParaRPr lang="en-US" altLang="zh-CN" sz="2000" b="1" kern="0" dirty="0">
              <a:solidFill>
                <a:schemeClr val="accent1"/>
              </a:solidFill>
              <a:cs typeface="+mn-lt"/>
            </a:endParaRPr>
          </a:p>
        </p:txBody>
      </p:sp>
      <p:sp>
        <p:nvSpPr>
          <p:cNvPr id="5" name="矩形 4"/>
          <p:cNvSpPr/>
          <p:nvPr>
            <p:custDataLst>
              <p:tags r:id="rId3"/>
            </p:custDataLst>
          </p:nvPr>
        </p:nvSpPr>
        <p:spPr>
          <a:xfrm>
            <a:off x="790575" y="3643630"/>
            <a:ext cx="3128010" cy="121221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50000"/>
              </a:lnSpc>
            </a:pPr>
            <a:r>
              <a:rPr lang="zh-CN" altLang="en-US" sz="1600" kern="0" spc="0" dirty="0">
                <a:ln>
                  <a:noFill/>
                  <a:prstDash val="sysDot"/>
                </a:ln>
                <a:solidFill>
                  <a:schemeClr val="tx1">
                    <a:lumMod val="85000"/>
                    <a:lumOff val="15000"/>
                  </a:schemeClr>
                </a:solidFill>
                <a:latin typeface="+mn-ea"/>
                <a:ea typeface="+mn-ea"/>
                <a:sym typeface="+mn-ea"/>
              </a:rPr>
              <a:t>分析测试数据。通过数据线将结果导入计算机中，使用</a:t>
            </a:r>
            <a:r>
              <a:rPr lang="en-US" altLang="zh-CN" sz="1600" kern="0" spc="0" dirty="0">
                <a:ln>
                  <a:noFill/>
                  <a:prstDash val="sysDot"/>
                </a:ln>
                <a:solidFill>
                  <a:schemeClr val="tx1">
                    <a:lumMod val="85000"/>
                    <a:lumOff val="15000"/>
                  </a:schemeClr>
                </a:solidFill>
                <a:latin typeface="+mn-ea"/>
                <a:ea typeface="+mn-ea"/>
                <a:sym typeface="+mn-ea"/>
              </a:rPr>
              <a:t> Link Ware </a:t>
            </a:r>
            <a:r>
              <a:rPr lang="zh-CN" altLang="en-US" sz="1600" kern="0" spc="0" dirty="0">
                <a:ln>
                  <a:noFill/>
                  <a:prstDash val="sysDot"/>
                </a:ln>
                <a:solidFill>
                  <a:schemeClr val="tx1">
                    <a:lumMod val="85000"/>
                    <a:lumOff val="15000"/>
                  </a:schemeClr>
                </a:solidFill>
                <a:latin typeface="+mn-ea"/>
                <a:ea typeface="+mn-ea"/>
                <a:sym typeface="+mn-ea"/>
              </a:rPr>
              <a:t>软件即可查看和分析相关结果。</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71" name="矩形 70"/>
          <p:cNvSpPr/>
          <p:nvPr>
            <p:custDataLst>
              <p:tags r:id="rId4"/>
            </p:custDataLst>
          </p:nvPr>
        </p:nvSpPr>
        <p:spPr>
          <a:xfrm>
            <a:off x="2153530" y="3277251"/>
            <a:ext cx="1081369" cy="3669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lstStyle/>
          <a:p>
            <a:pPr algn="r"/>
            <a:r>
              <a:rPr lang="en-US" altLang="zh-CN" sz="2000" b="1" kern="0" dirty="0">
                <a:solidFill>
                  <a:schemeClr val="accent2"/>
                </a:solidFill>
                <a:cs typeface="+mn-lt"/>
              </a:rPr>
              <a:t>04</a:t>
            </a:r>
            <a:endParaRPr lang="en-US" altLang="zh-CN" sz="2000" b="1" kern="0" dirty="0">
              <a:solidFill>
                <a:schemeClr val="accent2"/>
              </a:solidFill>
              <a:cs typeface="+mn-lt"/>
            </a:endParaRPr>
          </a:p>
        </p:txBody>
      </p:sp>
      <p:sp>
        <p:nvSpPr>
          <p:cNvPr id="7" name="矩形 6"/>
          <p:cNvSpPr/>
          <p:nvPr>
            <p:custDataLst>
              <p:tags r:id="rId5"/>
            </p:custDataLst>
          </p:nvPr>
        </p:nvSpPr>
        <p:spPr>
          <a:xfrm>
            <a:off x="7876540" y="1678940"/>
            <a:ext cx="2840990" cy="110680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r>
              <a:rPr lang="zh-CN" altLang="en-US" sz="1600" kern="0" spc="0" dirty="0">
                <a:ln>
                  <a:noFill/>
                  <a:prstDash val="sysDot"/>
                </a:ln>
                <a:solidFill>
                  <a:schemeClr val="tx1">
                    <a:lumMod val="85000"/>
                    <a:lumOff val="15000"/>
                  </a:schemeClr>
                </a:solidFill>
                <a:latin typeface="+mn-ea"/>
                <a:ea typeface="+mn-ea"/>
                <a:sym typeface="+mn-ea"/>
              </a:rPr>
              <a:t>测试对象。光缆可以为水平光缆、建筑物主干光缆和建筑群主干光缆。</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72" name="矩形 71"/>
          <p:cNvSpPr/>
          <p:nvPr>
            <p:custDataLst>
              <p:tags r:id="rId6"/>
            </p:custDataLst>
          </p:nvPr>
        </p:nvSpPr>
        <p:spPr>
          <a:xfrm>
            <a:off x="7533687" y="1678826"/>
            <a:ext cx="1081369" cy="3669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lstStyle/>
          <a:p>
            <a:r>
              <a:rPr lang="en-US" altLang="zh-CN" sz="2000" b="1" kern="0" dirty="0">
                <a:solidFill>
                  <a:schemeClr val="accent2"/>
                </a:solidFill>
                <a:cs typeface="+mn-lt"/>
              </a:rPr>
              <a:t>02</a:t>
            </a:r>
            <a:endParaRPr lang="en-US" altLang="zh-CN" sz="2000" b="1" kern="0" dirty="0">
              <a:solidFill>
                <a:schemeClr val="accent2"/>
              </a:solidFill>
              <a:cs typeface="+mn-lt"/>
            </a:endParaRPr>
          </a:p>
        </p:txBody>
      </p:sp>
      <p:sp>
        <p:nvSpPr>
          <p:cNvPr id="61" name="矩形 60"/>
          <p:cNvSpPr/>
          <p:nvPr>
            <p:custDataLst>
              <p:tags r:id="rId7"/>
            </p:custDataLst>
          </p:nvPr>
        </p:nvSpPr>
        <p:spPr>
          <a:xfrm>
            <a:off x="7876540" y="3211195"/>
            <a:ext cx="3571875" cy="110680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r>
              <a:rPr lang="zh-CN" altLang="en-US" sz="1600" kern="0" spc="0" dirty="0">
                <a:ln>
                  <a:noFill/>
                  <a:prstDash val="sysDot"/>
                </a:ln>
                <a:solidFill>
                  <a:schemeClr val="tx1">
                    <a:lumMod val="85000"/>
                    <a:lumOff val="15000"/>
                  </a:schemeClr>
                </a:solidFill>
                <a:latin typeface="+mn-ea"/>
                <a:ea typeface="+mn-ea"/>
                <a:sym typeface="+mn-ea"/>
              </a:rPr>
              <a:t>测试步骤。</a:t>
            </a:r>
            <a:endParaRPr lang="zh-CN" altLang="en-US" sz="16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en-US" sz="1600" kern="0" spc="0" dirty="0">
                <a:ln>
                  <a:noFill/>
                  <a:prstDash val="sysDot"/>
                </a:ln>
                <a:solidFill>
                  <a:schemeClr val="tx1">
                    <a:lumMod val="85000"/>
                    <a:lumOff val="15000"/>
                  </a:schemeClr>
                </a:solidFill>
                <a:latin typeface="+mn-ea"/>
                <a:ea typeface="+mn-ea"/>
                <a:sym typeface="+mn-ea"/>
              </a:rPr>
              <a:t>①</a:t>
            </a:r>
            <a:r>
              <a:rPr lang="en-US" altLang="zh-CN" sz="1600" kern="0" spc="0" dirty="0">
                <a:ln>
                  <a:noFill/>
                  <a:prstDash val="sysDot"/>
                </a:ln>
                <a:solidFill>
                  <a:schemeClr val="tx1">
                    <a:lumMod val="85000"/>
                    <a:lumOff val="15000"/>
                  </a:schemeClr>
                </a:solidFill>
                <a:latin typeface="+mn-ea"/>
                <a:ea typeface="+mn-ea"/>
                <a:sym typeface="+mn-ea"/>
              </a:rPr>
              <a:t> </a:t>
            </a:r>
            <a:r>
              <a:rPr lang="zh-CN" altLang="en-US" sz="1600" kern="0" spc="0" dirty="0">
                <a:ln>
                  <a:noFill/>
                  <a:prstDash val="sysDot"/>
                </a:ln>
                <a:solidFill>
                  <a:schemeClr val="tx1">
                    <a:lumMod val="85000"/>
                    <a:lumOff val="15000"/>
                  </a:schemeClr>
                </a:solidFill>
                <a:latin typeface="+mn-ea"/>
                <a:ea typeface="+mn-ea"/>
                <a:sym typeface="+mn-ea"/>
              </a:rPr>
              <a:t>将</a:t>
            </a:r>
            <a:r>
              <a:rPr lang="en-US" altLang="zh-CN" sz="1600" kern="0" spc="0" dirty="0">
                <a:ln>
                  <a:noFill/>
                  <a:prstDash val="sysDot"/>
                </a:ln>
                <a:solidFill>
                  <a:schemeClr val="tx1">
                    <a:lumMod val="85000"/>
                    <a:lumOff val="15000"/>
                  </a:schemeClr>
                </a:solidFill>
                <a:latin typeface="+mn-ea"/>
                <a:ea typeface="+mn-ea"/>
                <a:sym typeface="+mn-ea"/>
              </a:rPr>
              <a:t> FLUKE-DTX </a:t>
            </a:r>
            <a:r>
              <a:rPr lang="zh-CN" altLang="en-US" sz="1600" kern="0" spc="0" dirty="0">
                <a:ln>
                  <a:noFill/>
                  <a:prstDash val="sysDot"/>
                </a:ln>
                <a:solidFill>
                  <a:schemeClr val="tx1">
                    <a:lumMod val="85000"/>
                    <a:lumOff val="15000"/>
                  </a:schemeClr>
                </a:solidFill>
                <a:latin typeface="+mn-ea"/>
                <a:ea typeface="+mn-ea"/>
                <a:sym typeface="+mn-ea"/>
              </a:rPr>
              <a:t>设备的主机和远端机都接好</a:t>
            </a:r>
            <a:r>
              <a:rPr lang="en-US" altLang="zh-CN" sz="1600" kern="0" spc="0" dirty="0">
                <a:ln>
                  <a:noFill/>
                  <a:prstDash val="sysDot"/>
                </a:ln>
                <a:solidFill>
                  <a:schemeClr val="tx1">
                    <a:lumMod val="85000"/>
                    <a:lumOff val="15000"/>
                  </a:schemeClr>
                </a:solidFill>
                <a:latin typeface="+mn-ea"/>
                <a:ea typeface="+mn-ea"/>
                <a:sym typeface="+mn-ea"/>
              </a:rPr>
              <a:t> FTM </a:t>
            </a:r>
            <a:r>
              <a:rPr lang="zh-CN" altLang="en-US" sz="1600" kern="0" spc="0" dirty="0">
                <a:ln>
                  <a:noFill/>
                  <a:prstDash val="sysDot"/>
                </a:ln>
                <a:solidFill>
                  <a:schemeClr val="tx1">
                    <a:lumMod val="85000"/>
                    <a:lumOff val="15000"/>
                  </a:schemeClr>
                </a:solidFill>
                <a:latin typeface="+mn-ea"/>
                <a:ea typeface="+mn-ea"/>
                <a:sym typeface="+mn-ea"/>
              </a:rPr>
              <a:t>测试模块。</a:t>
            </a:r>
            <a:endParaRPr lang="zh-CN" altLang="en-US" sz="16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en-US" sz="1600" kern="0" spc="0" dirty="0">
                <a:ln>
                  <a:noFill/>
                  <a:prstDash val="sysDot"/>
                </a:ln>
                <a:solidFill>
                  <a:schemeClr val="tx1">
                    <a:lumMod val="85000"/>
                    <a:lumOff val="15000"/>
                  </a:schemeClr>
                </a:solidFill>
                <a:latin typeface="+mn-ea"/>
                <a:ea typeface="+mn-ea"/>
                <a:sym typeface="+mn-ea"/>
              </a:rPr>
              <a:t>②</a:t>
            </a:r>
            <a:r>
              <a:rPr lang="en-US" altLang="zh-CN" sz="1600" kern="0" spc="0" dirty="0">
                <a:ln>
                  <a:noFill/>
                  <a:prstDash val="sysDot"/>
                </a:ln>
                <a:solidFill>
                  <a:schemeClr val="tx1">
                    <a:lumMod val="85000"/>
                    <a:lumOff val="15000"/>
                  </a:schemeClr>
                </a:solidFill>
                <a:latin typeface="+mn-ea"/>
                <a:ea typeface="+mn-ea"/>
                <a:sym typeface="+mn-ea"/>
              </a:rPr>
              <a:t> </a:t>
            </a:r>
            <a:r>
              <a:rPr lang="zh-CN" altLang="en-US" sz="1600" kern="0" spc="0" dirty="0">
                <a:ln>
                  <a:noFill/>
                  <a:prstDash val="sysDot"/>
                </a:ln>
                <a:solidFill>
                  <a:schemeClr val="tx1">
                    <a:lumMod val="85000"/>
                    <a:lumOff val="15000"/>
                  </a:schemeClr>
                </a:solidFill>
                <a:latin typeface="+mn-ea"/>
                <a:ea typeface="+mn-ea"/>
                <a:sym typeface="+mn-ea"/>
              </a:rPr>
              <a:t>设备主机接在控制室光纤配线架。</a:t>
            </a:r>
            <a:endParaRPr lang="zh-CN" altLang="en-US" sz="16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en-US" sz="1600" kern="0" spc="0" dirty="0">
                <a:ln>
                  <a:noFill/>
                  <a:prstDash val="sysDot"/>
                </a:ln>
                <a:solidFill>
                  <a:schemeClr val="tx1">
                    <a:lumMod val="85000"/>
                    <a:lumOff val="15000"/>
                  </a:schemeClr>
                </a:solidFill>
                <a:latin typeface="+mn-ea"/>
                <a:ea typeface="+mn-ea"/>
                <a:sym typeface="+mn-ea"/>
              </a:rPr>
              <a:t>③</a:t>
            </a:r>
            <a:r>
              <a:rPr lang="en-US" altLang="zh-CN" sz="1600" kern="0" spc="0" dirty="0">
                <a:ln>
                  <a:noFill/>
                  <a:prstDash val="sysDot"/>
                </a:ln>
                <a:solidFill>
                  <a:schemeClr val="tx1">
                    <a:lumMod val="85000"/>
                    <a:lumOff val="15000"/>
                  </a:schemeClr>
                </a:solidFill>
                <a:latin typeface="+mn-ea"/>
                <a:ea typeface="+mn-ea"/>
                <a:sym typeface="+mn-ea"/>
              </a:rPr>
              <a:t> </a:t>
            </a:r>
            <a:r>
              <a:rPr lang="zh-CN" altLang="en-US" sz="1600" kern="0" spc="0" dirty="0">
                <a:ln>
                  <a:noFill/>
                  <a:prstDash val="sysDot"/>
                </a:ln>
                <a:solidFill>
                  <a:schemeClr val="tx1">
                    <a:lumMod val="85000"/>
                    <a:lumOff val="15000"/>
                  </a:schemeClr>
                </a:solidFill>
                <a:latin typeface="+mn-ea"/>
                <a:ea typeface="+mn-ea"/>
                <a:sym typeface="+mn-ea"/>
              </a:rPr>
              <a:t>设置</a:t>
            </a:r>
            <a:r>
              <a:rPr lang="en-US" altLang="zh-CN" sz="1600" kern="0" spc="0" dirty="0">
                <a:ln>
                  <a:noFill/>
                  <a:prstDash val="sysDot"/>
                </a:ln>
                <a:solidFill>
                  <a:schemeClr val="tx1">
                    <a:lumMod val="85000"/>
                    <a:lumOff val="15000"/>
                  </a:schemeClr>
                </a:solidFill>
                <a:latin typeface="+mn-ea"/>
                <a:ea typeface="+mn-ea"/>
                <a:sym typeface="+mn-ea"/>
              </a:rPr>
              <a:t> FLUKE-DTX </a:t>
            </a:r>
            <a:r>
              <a:rPr lang="zh-CN" altLang="en-US" sz="1600" kern="0" spc="0" dirty="0">
                <a:ln>
                  <a:noFill/>
                  <a:prstDash val="sysDot"/>
                </a:ln>
                <a:solidFill>
                  <a:schemeClr val="tx1">
                    <a:lumMod val="85000"/>
                    <a:lumOff val="15000"/>
                  </a:schemeClr>
                </a:solidFill>
                <a:latin typeface="+mn-ea"/>
                <a:ea typeface="+mn-ea"/>
                <a:sym typeface="+mn-ea"/>
              </a:rPr>
              <a:t>主机的测试标准。</a:t>
            </a:r>
            <a:endParaRPr lang="zh-CN" altLang="en-US" sz="16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en-US" sz="1600" kern="0" spc="0" dirty="0">
                <a:ln>
                  <a:noFill/>
                  <a:prstDash val="sysDot"/>
                </a:ln>
                <a:solidFill>
                  <a:schemeClr val="tx1">
                    <a:lumMod val="85000"/>
                    <a:lumOff val="15000"/>
                  </a:schemeClr>
                </a:solidFill>
                <a:latin typeface="+mn-ea"/>
                <a:ea typeface="+mn-ea"/>
                <a:sym typeface="+mn-ea"/>
              </a:rPr>
              <a:t>④</a:t>
            </a:r>
            <a:r>
              <a:rPr lang="en-US" altLang="zh-CN" sz="1600" kern="0" spc="0" dirty="0">
                <a:ln>
                  <a:noFill/>
                  <a:prstDash val="sysDot"/>
                </a:ln>
                <a:solidFill>
                  <a:schemeClr val="tx1">
                    <a:lumMod val="85000"/>
                    <a:lumOff val="15000"/>
                  </a:schemeClr>
                </a:solidFill>
                <a:latin typeface="+mn-ea"/>
                <a:ea typeface="+mn-ea"/>
                <a:sym typeface="+mn-ea"/>
              </a:rPr>
              <a:t> </a:t>
            </a:r>
            <a:r>
              <a:rPr lang="zh-CN" altLang="en-US" sz="1600" kern="0" spc="0" dirty="0">
                <a:ln>
                  <a:noFill/>
                  <a:prstDash val="sysDot"/>
                </a:ln>
                <a:solidFill>
                  <a:schemeClr val="tx1">
                    <a:lumMod val="85000"/>
                    <a:lumOff val="15000"/>
                  </a:schemeClr>
                </a:solidFill>
                <a:latin typeface="+mn-ea"/>
                <a:ea typeface="+mn-ea"/>
                <a:sym typeface="+mn-ea"/>
              </a:rPr>
              <a:t>接入测试缆线接口。</a:t>
            </a:r>
            <a:endParaRPr lang="zh-CN" altLang="en-US" sz="16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en-US" sz="1600" kern="0" spc="0" dirty="0">
                <a:ln>
                  <a:noFill/>
                  <a:prstDash val="sysDot"/>
                </a:ln>
                <a:solidFill>
                  <a:schemeClr val="tx1">
                    <a:lumMod val="85000"/>
                    <a:lumOff val="15000"/>
                  </a:schemeClr>
                </a:solidFill>
                <a:latin typeface="+mn-ea"/>
                <a:ea typeface="+mn-ea"/>
                <a:sym typeface="+mn-ea"/>
              </a:rPr>
              <a:t>⑤</a:t>
            </a:r>
            <a:r>
              <a:rPr lang="en-US" altLang="zh-CN" sz="1600" kern="0" spc="0" dirty="0">
                <a:ln>
                  <a:noFill/>
                  <a:prstDash val="sysDot"/>
                </a:ln>
                <a:solidFill>
                  <a:schemeClr val="tx1">
                    <a:lumMod val="85000"/>
                    <a:lumOff val="15000"/>
                  </a:schemeClr>
                </a:solidFill>
                <a:latin typeface="+mn-ea"/>
                <a:ea typeface="+mn-ea"/>
                <a:sym typeface="+mn-ea"/>
              </a:rPr>
              <a:t> </a:t>
            </a:r>
            <a:r>
              <a:rPr lang="zh-CN" altLang="en-US" sz="1600" kern="0" spc="0" dirty="0">
                <a:ln>
                  <a:noFill/>
                  <a:prstDash val="sysDot"/>
                </a:ln>
                <a:solidFill>
                  <a:schemeClr val="tx1">
                    <a:lumMod val="85000"/>
                    <a:lumOff val="15000"/>
                  </a:schemeClr>
                </a:solidFill>
                <a:latin typeface="+mn-ea"/>
                <a:ea typeface="+mn-ea"/>
                <a:sym typeface="+mn-ea"/>
              </a:rPr>
              <a:t>缆线测试。</a:t>
            </a:r>
            <a:endParaRPr lang="zh-CN" altLang="en-US" sz="16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en-US" sz="1600" kern="0" spc="0" dirty="0">
                <a:ln>
                  <a:noFill/>
                  <a:prstDash val="sysDot"/>
                </a:ln>
                <a:solidFill>
                  <a:schemeClr val="tx1">
                    <a:lumMod val="85000"/>
                    <a:lumOff val="15000"/>
                  </a:schemeClr>
                </a:solidFill>
                <a:latin typeface="+mn-ea"/>
                <a:ea typeface="+mn-ea"/>
                <a:sym typeface="+mn-ea"/>
              </a:rPr>
              <a:t>⑥</a:t>
            </a:r>
            <a:r>
              <a:rPr lang="en-US" altLang="zh-CN" sz="1600" kern="0" spc="0" dirty="0">
                <a:ln>
                  <a:noFill/>
                  <a:prstDash val="sysDot"/>
                </a:ln>
                <a:solidFill>
                  <a:schemeClr val="tx1">
                    <a:lumMod val="85000"/>
                    <a:lumOff val="15000"/>
                  </a:schemeClr>
                </a:solidFill>
                <a:latin typeface="+mn-ea"/>
                <a:ea typeface="+mn-ea"/>
                <a:sym typeface="+mn-ea"/>
              </a:rPr>
              <a:t> </a:t>
            </a:r>
            <a:r>
              <a:rPr lang="zh-CN" altLang="en-US" sz="1600" kern="0" spc="0" dirty="0">
                <a:ln>
                  <a:noFill/>
                  <a:prstDash val="sysDot"/>
                </a:ln>
                <a:solidFill>
                  <a:schemeClr val="tx1">
                    <a:lumMod val="85000"/>
                    <a:lumOff val="15000"/>
                  </a:schemeClr>
                </a:solidFill>
                <a:latin typeface="+mn-ea"/>
                <a:ea typeface="+mn-ea"/>
                <a:sym typeface="+mn-ea"/>
              </a:rPr>
              <a:t>保存测试结果。</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73" name="矩形 72"/>
          <p:cNvSpPr/>
          <p:nvPr>
            <p:custDataLst>
              <p:tags r:id="rId8"/>
            </p:custDataLst>
          </p:nvPr>
        </p:nvSpPr>
        <p:spPr>
          <a:xfrm>
            <a:off x="7533687" y="3277251"/>
            <a:ext cx="1081369" cy="3669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lstStyle/>
          <a:p>
            <a:r>
              <a:rPr lang="en-US" altLang="zh-CN" sz="2000" b="1" kern="0" dirty="0">
                <a:solidFill>
                  <a:schemeClr val="accent1"/>
                </a:solidFill>
                <a:cs typeface="+mn-lt"/>
              </a:rPr>
              <a:t>03</a:t>
            </a:r>
            <a:endParaRPr lang="en-US" altLang="zh-CN" sz="2000" b="1" kern="0" dirty="0">
              <a:solidFill>
                <a:schemeClr val="accent1"/>
              </a:solidFill>
              <a:cs typeface="+mn-lt"/>
            </a:endParaRPr>
          </a:p>
        </p:txBody>
      </p:sp>
      <p:sp>
        <p:nvSpPr>
          <p:cNvPr id="79" name="任意多边形: 形状 78"/>
          <p:cNvSpPr/>
          <p:nvPr>
            <p:custDataLst>
              <p:tags r:id="rId9"/>
            </p:custDataLst>
          </p:nvPr>
        </p:nvSpPr>
        <p:spPr>
          <a:xfrm>
            <a:off x="3918446" y="1827479"/>
            <a:ext cx="2092324" cy="1967949"/>
          </a:xfrm>
          <a:custGeom>
            <a:avLst/>
            <a:gdLst>
              <a:gd name="connsiteX0" fmla="*/ 173571 w 2643290"/>
              <a:gd name="connsiteY0" fmla="*/ 0 h 2486164"/>
              <a:gd name="connsiteX1" fmla="*/ 867831 w 2643290"/>
              <a:gd name="connsiteY1" fmla="*/ 0 h 2486164"/>
              <a:gd name="connsiteX2" fmla="*/ 1041401 w 2643290"/>
              <a:gd name="connsiteY2" fmla="*/ 173570 h 2486164"/>
              <a:gd name="connsiteX3" fmla="*/ 1041401 w 2643290"/>
              <a:gd name="connsiteY3" fmla="*/ 1718730 h 2486164"/>
              <a:gd name="connsiteX4" fmla="*/ 1041200 w 2643290"/>
              <a:gd name="connsiteY4" fmla="*/ 1719728 h 2486164"/>
              <a:gd name="connsiteX5" fmla="*/ 1043260 w 2643290"/>
              <a:gd name="connsiteY5" fmla="*/ 1719728 h 2486164"/>
              <a:gd name="connsiteX6" fmla="*/ 1043260 w 2643290"/>
              <a:gd name="connsiteY6" fmla="*/ 1719729 h 2486164"/>
              <a:gd name="connsiteX7" fmla="*/ 2642450 w 2643290"/>
              <a:gd name="connsiteY7" fmla="*/ 1719730 h 2486164"/>
              <a:gd name="connsiteX8" fmla="*/ 2643290 w 2643290"/>
              <a:gd name="connsiteY8" fmla="*/ 1728064 h 2486164"/>
              <a:gd name="connsiteX9" fmla="*/ 2641424 w 2643290"/>
              <a:gd name="connsiteY9" fmla="*/ 1765019 h 2486164"/>
              <a:gd name="connsiteX10" fmla="*/ 1924425 w 2643290"/>
              <a:gd name="connsiteY10" fmla="*/ 2482018 h 2486164"/>
              <a:gd name="connsiteX11" fmla="*/ 1842316 w 2643290"/>
              <a:gd name="connsiteY11" fmla="*/ 2486164 h 2486164"/>
              <a:gd name="connsiteX12" fmla="*/ 1842274 w 2643290"/>
              <a:gd name="connsiteY12" fmla="*/ 2486164 h 2486164"/>
              <a:gd name="connsiteX13" fmla="*/ 1795099 w 2643290"/>
              <a:gd name="connsiteY13" fmla="*/ 2483782 h 2486164"/>
              <a:gd name="connsiteX14" fmla="*/ 843745 w 2643290"/>
              <a:gd name="connsiteY14" fmla="*/ 2483781 h 2486164"/>
              <a:gd name="connsiteX15" fmla="*/ 796590 w 2643290"/>
              <a:gd name="connsiteY15" fmla="*/ 2486162 h 2486164"/>
              <a:gd name="connsiteX16" fmla="*/ 796513 w 2643290"/>
              <a:gd name="connsiteY16" fmla="*/ 2486162 h 2486164"/>
              <a:gd name="connsiteX17" fmla="*/ 714421 w 2643290"/>
              <a:gd name="connsiteY17" fmla="*/ 2482017 h 2486164"/>
              <a:gd name="connsiteX18" fmla="*/ 9595 w 2643290"/>
              <a:gd name="connsiteY18" fmla="*/ 1844776 h 2486164"/>
              <a:gd name="connsiteX19" fmla="*/ 9273 w 2643290"/>
              <a:gd name="connsiteY19" fmla="*/ 1842667 h 2486164"/>
              <a:gd name="connsiteX20" fmla="*/ 0 w 2643290"/>
              <a:gd name="connsiteY20" fmla="*/ 1750685 h 2486164"/>
              <a:gd name="connsiteX21" fmla="*/ 2149 w 2643290"/>
              <a:gd name="connsiteY21" fmla="*/ 1729369 h 2486164"/>
              <a:gd name="connsiteX22" fmla="*/ 1 w 2643290"/>
              <a:gd name="connsiteY22" fmla="*/ 1718730 h 2486164"/>
              <a:gd name="connsiteX23" fmla="*/ 1 w 2643290"/>
              <a:gd name="connsiteY23" fmla="*/ 173570 h 2486164"/>
              <a:gd name="connsiteX24" fmla="*/ 173571 w 2643290"/>
              <a:gd name="connsiteY24" fmla="*/ 0 h 248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43290" h="2486164">
                <a:moveTo>
                  <a:pt x="173571" y="0"/>
                </a:moveTo>
                <a:lnTo>
                  <a:pt x="867831" y="0"/>
                </a:lnTo>
                <a:cubicBezTo>
                  <a:pt x="963691" y="0"/>
                  <a:pt x="1041401" y="77710"/>
                  <a:pt x="1041401" y="173570"/>
                </a:cubicBezTo>
                <a:lnTo>
                  <a:pt x="1041401" y="1718730"/>
                </a:lnTo>
                <a:lnTo>
                  <a:pt x="1041200" y="1719728"/>
                </a:lnTo>
                <a:lnTo>
                  <a:pt x="1043260" y="1719728"/>
                </a:lnTo>
                <a:lnTo>
                  <a:pt x="1043260" y="1719729"/>
                </a:lnTo>
                <a:lnTo>
                  <a:pt x="2642450" y="1719730"/>
                </a:lnTo>
                <a:lnTo>
                  <a:pt x="2643290" y="1728064"/>
                </a:lnTo>
                <a:lnTo>
                  <a:pt x="2641424" y="1765019"/>
                </a:lnTo>
                <a:cubicBezTo>
                  <a:pt x="2603031" y="2143072"/>
                  <a:pt x="2302479" y="2443624"/>
                  <a:pt x="1924425" y="2482018"/>
                </a:cubicBezTo>
                <a:lnTo>
                  <a:pt x="1842316" y="2486164"/>
                </a:lnTo>
                <a:lnTo>
                  <a:pt x="1842274" y="2486164"/>
                </a:lnTo>
                <a:lnTo>
                  <a:pt x="1795099" y="2483782"/>
                </a:lnTo>
                <a:lnTo>
                  <a:pt x="843745" y="2483781"/>
                </a:lnTo>
                <a:lnTo>
                  <a:pt x="796590" y="2486162"/>
                </a:lnTo>
                <a:lnTo>
                  <a:pt x="796513" y="2486162"/>
                </a:lnTo>
                <a:lnTo>
                  <a:pt x="714421" y="2482017"/>
                </a:lnTo>
                <a:cubicBezTo>
                  <a:pt x="363372" y="2446366"/>
                  <a:pt x="79147" y="2184670"/>
                  <a:pt x="9595" y="1844776"/>
                </a:cubicBezTo>
                <a:lnTo>
                  <a:pt x="9273" y="1842667"/>
                </a:lnTo>
                <a:lnTo>
                  <a:pt x="0" y="1750685"/>
                </a:lnTo>
                <a:lnTo>
                  <a:pt x="2149" y="1729369"/>
                </a:lnTo>
                <a:lnTo>
                  <a:pt x="1" y="1718730"/>
                </a:lnTo>
                <a:lnTo>
                  <a:pt x="1" y="173570"/>
                </a:lnTo>
                <a:cubicBezTo>
                  <a:pt x="1" y="77710"/>
                  <a:pt x="77711" y="0"/>
                  <a:pt x="17357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80" name="任意多边形: 形状 79"/>
          <p:cNvSpPr/>
          <p:nvPr>
            <p:custDataLst>
              <p:tags r:id="rId10"/>
            </p:custDataLst>
          </p:nvPr>
        </p:nvSpPr>
        <p:spPr>
          <a:xfrm rot="16200000">
            <a:off x="3921690" y="2649124"/>
            <a:ext cx="2092324" cy="1967949"/>
          </a:xfrm>
          <a:custGeom>
            <a:avLst/>
            <a:gdLst>
              <a:gd name="connsiteX0" fmla="*/ 173571 w 2643290"/>
              <a:gd name="connsiteY0" fmla="*/ 0 h 2486164"/>
              <a:gd name="connsiteX1" fmla="*/ 867831 w 2643290"/>
              <a:gd name="connsiteY1" fmla="*/ 0 h 2486164"/>
              <a:gd name="connsiteX2" fmla="*/ 1041401 w 2643290"/>
              <a:gd name="connsiteY2" fmla="*/ 173570 h 2486164"/>
              <a:gd name="connsiteX3" fmla="*/ 1041401 w 2643290"/>
              <a:gd name="connsiteY3" fmla="*/ 1718730 h 2486164"/>
              <a:gd name="connsiteX4" fmla="*/ 1041200 w 2643290"/>
              <a:gd name="connsiteY4" fmla="*/ 1719728 h 2486164"/>
              <a:gd name="connsiteX5" fmla="*/ 1043260 w 2643290"/>
              <a:gd name="connsiteY5" fmla="*/ 1719728 h 2486164"/>
              <a:gd name="connsiteX6" fmla="*/ 1043260 w 2643290"/>
              <a:gd name="connsiteY6" fmla="*/ 1719729 h 2486164"/>
              <a:gd name="connsiteX7" fmla="*/ 2642450 w 2643290"/>
              <a:gd name="connsiteY7" fmla="*/ 1719730 h 2486164"/>
              <a:gd name="connsiteX8" fmla="*/ 2643290 w 2643290"/>
              <a:gd name="connsiteY8" fmla="*/ 1728064 h 2486164"/>
              <a:gd name="connsiteX9" fmla="*/ 2641424 w 2643290"/>
              <a:gd name="connsiteY9" fmla="*/ 1765019 h 2486164"/>
              <a:gd name="connsiteX10" fmla="*/ 1924425 w 2643290"/>
              <a:gd name="connsiteY10" fmla="*/ 2482018 h 2486164"/>
              <a:gd name="connsiteX11" fmla="*/ 1842316 w 2643290"/>
              <a:gd name="connsiteY11" fmla="*/ 2486164 h 2486164"/>
              <a:gd name="connsiteX12" fmla="*/ 1842274 w 2643290"/>
              <a:gd name="connsiteY12" fmla="*/ 2486164 h 2486164"/>
              <a:gd name="connsiteX13" fmla="*/ 1795099 w 2643290"/>
              <a:gd name="connsiteY13" fmla="*/ 2483782 h 2486164"/>
              <a:gd name="connsiteX14" fmla="*/ 843745 w 2643290"/>
              <a:gd name="connsiteY14" fmla="*/ 2483781 h 2486164"/>
              <a:gd name="connsiteX15" fmla="*/ 796590 w 2643290"/>
              <a:gd name="connsiteY15" fmla="*/ 2486162 h 2486164"/>
              <a:gd name="connsiteX16" fmla="*/ 796513 w 2643290"/>
              <a:gd name="connsiteY16" fmla="*/ 2486162 h 2486164"/>
              <a:gd name="connsiteX17" fmla="*/ 714421 w 2643290"/>
              <a:gd name="connsiteY17" fmla="*/ 2482017 h 2486164"/>
              <a:gd name="connsiteX18" fmla="*/ 9595 w 2643290"/>
              <a:gd name="connsiteY18" fmla="*/ 1844776 h 2486164"/>
              <a:gd name="connsiteX19" fmla="*/ 9273 w 2643290"/>
              <a:gd name="connsiteY19" fmla="*/ 1842667 h 2486164"/>
              <a:gd name="connsiteX20" fmla="*/ 0 w 2643290"/>
              <a:gd name="connsiteY20" fmla="*/ 1750685 h 2486164"/>
              <a:gd name="connsiteX21" fmla="*/ 2149 w 2643290"/>
              <a:gd name="connsiteY21" fmla="*/ 1729369 h 2486164"/>
              <a:gd name="connsiteX22" fmla="*/ 1 w 2643290"/>
              <a:gd name="connsiteY22" fmla="*/ 1718730 h 2486164"/>
              <a:gd name="connsiteX23" fmla="*/ 1 w 2643290"/>
              <a:gd name="connsiteY23" fmla="*/ 173570 h 2486164"/>
              <a:gd name="connsiteX24" fmla="*/ 173571 w 2643290"/>
              <a:gd name="connsiteY24" fmla="*/ 0 h 248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43290" h="2486164">
                <a:moveTo>
                  <a:pt x="173571" y="0"/>
                </a:moveTo>
                <a:lnTo>
                  <a:pt x="867831" y="0"/>
                </a:lnTo>
                <a:cubicBezTo>
                  <a:pt x="963691" y="0"/>
                  <a:pt x="1041401" y="77710"/>
                  <a:pt x="1041401" y="173570"/>
                </a:cubicBezTo>
                <a:lnTo>
                  <a:pt x="1041401" y="1718730"/>
                </a:lnTo>
                <a:lnTo>
                  <a:pt x="1041200" y="1719728"/>
                </a:lnTo>
                <a:lnTo>
                  <a:pt x="1043260" y="1719728"/>
                </a:lnTo>
                <a:lnTo>
                  <a:pt x="1043260" y="1719729"/>
                </a:lnTo>
                <a:lnTo>
                  <a:pt x="2642450" y="1719730"/>
                </a:lnTo>
                <a:lnTo>
                  <a:pt x="2643290" y="1728064"/>
                </a:lnTo>
                <a:lnTo>
                  <a:pt x="2641424" y="1765019"/>
                </a:lnTo>
                <a:cubicBezTo>
                  <a:pt x="2603031" y="2143072"/>
                  <a:pt x="2302479" y="2443624"/>
                  <a:pt x="1924425" y="2482018"/>
                </a:cubicBezTo>
                <a:lnTo>
                  <a:pt x="1842316" y="2486164"/>
                </a:lnTo>
                <a:lnTo>
                  <a:pt x="1842274" y="2486164"/>
                </a:lnTo>
                <a:lnTo>
                  <a:pt x="1795099" y="2483782"/>
                </a:lnTo>
                <a:lnTo>
                  <a:pt x="843745" y="2483781"/>
                </a:lnTo>
                <a:lnTo>
                  <a:pt x="796590" y="2486162"/>
                </a:lnTo>
                <a:lnTo>
                  <a:pt x="796513" y="2486162"/>
                </a:lnTo>
                <a:lnTo>
                  <a:pt x="714421" y="2482017"/>
                </a:lnTo>
                <a:cubicBezTo>
                  <a:pt x="363372" y="2446366"/>
                  <a:pt x="79147" y="2184670"/>
                  <a:pt x="9595" y="1844776"/>
                </a:cubicBezTo>
                <a:lnTo>
                  <a:pt x="9273" y="1842667"/>
                </a:lnTo>
                <a:lnTo>
                  <a:pt x="0" y="1750685"/>
                </a:lnTo>
                <a:lnTo>
                  <a:pt x="2149" y="1729369"/>
                </a:lnTo>
                <a:lnTo>
                  <a:pt x="1" y="1718730"/>
                </a:lnTo>
                <a:lnTo>
                  <a:pt x="1" y="173570"/>
                </a:lnTo>
                <a:cubicBezTo>
                  <a:pt x="1" y="77710"/>
                  <a:pt x="77711" y="0"/>
                  <a:pt x="173571" y="0"/>
                </a:cubicBezTo>
                <a:close/>
              </a:path>
            </a:pathLst>
          </a:custGeom>
          <a:solidFill>
            <a:schemeClr val="accent2">
              <a:lumMod val="55000"/>
              <a:lumOff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81" name="任意多边形: 形状 80"/>
          <p:cNvSpPr/>
          <p:nvPr>
            <p:custDataLst>
              <p:tags r:id="rId11"/>
            </p:custDataLst>
          </p:nvPr>
        </p:nvSpPr>
        <p:spPr>
          <a:xfrm rot="10800000">
            <a:off x="4744957" y="2648584"/>
            <a:ext cx="2092324" cy="1967949"/>
          </a:xfrm>
          <a:custGeom>
            <a:avLst/>
            <a:gdLst>
              <a:gd name="connsiteX0" fmla="*/ 173571 w 2643290"/>
              <a:gd name="connsiteY0" fmla="*/ 0 h 2486164"/>
              <a:gd name="connsiteX1" fmla="*/ 867831 w 2643290"/>
              <a:gd name="connsiteY1" fmla="*/ 0 h 2486164"/>
              <a:gd name="connsiteX2" fmla="*/ 1041401 w 2643290"/>
              <a:gd name="connsiteY2" fmla="*/ 173570 h 2486164"/>
              <a:gd name="connsiteX3" fmla="*/ 1041401 w 2643290"/>
              <a:gd name="connsiteY3" fmla="*/ 1718730 h 2486164"/>
              <a:gd name="connsiteX4" fmla="*/ 1041200 w 2643290"/>
              <a:gd name="connsiteY4" fmla="*/ 1719728 h 2486164"/>
              <a:gd name="connsiteX5" fmla="*/ 1043260 w 2643290"/>
              <a:gd name="connsiteY5" fmla="*/ 1719728 h 2486164"/>
              <a:gd name="connsiteX6" fmla="*/ 1043260 w 2643290"/>
              <a:gd name="connsiteY6" fmla="*/ 1719729 h 2486164"/>
              <a:gd name="connsiteX7" fmla="*/ 2642450 w 2643290"/>
              <a:gd name="connsiteY7" fmla="*/ 1719730 h 2486164"/>
              <a:gd name="connsiteX8" fmla="*/ 2643290 w 2643290"/>
              <a:gd name="connsiteY8" fmla="*/ 1728064 h 2486164"/>
              <a:gd name="connsiteX9" fmla="*/ 2641424 w 2643290"/>
              <a:gd name="connsiteY9" fmla="*/ 1765019 h 2486164"/>
              <a:gd name="connsiteX10" fmla="*/ 1924425 w 2643290"/>
              <a:gd name="connsiteY10" fmla="*/ 2482018 h 2486164"/>
              <a:gd name="connsiteX11" fmla="*/ 1842316 w 2643290"/>
              <a:gd name="connsiteY11" fmla="*/ 2486164 h 2486164"/>
              <a:gd name="connsiteX12" fmla="*/ 1842274 w 2643290"/>
              <a:gd name="connsiteY12" fmla="*/ 2486164 h 2486164"/>
              <a:gd name="connsiteX13" fmla="*/ 1795099 w 2643290"/>
              <a:gd name="connsiteY13" fmla="*/ 2483782 h 2486164"/>
              <a:gd name="connsiteX14" fmla="*/ 843745 w 2643290"/>
              <a:gd name="connsiteY14" fmla="*/ 2483781 h 2486164"/>
              <a:gd name="connsiteX15" fmla="*/ 796590 w 2643290"/>
              <a:gd name="connsiteY15" fmla="*/ 2486162 h 2486164"/>
              <a:gd name="connsiteX16" fmla="*/ 796513 w 2643290"/>
              <a:gd name="connsiteY16" fmla="*/ 2486162 h 2486164"/>
              <a:gd name="connsiteX17" fmla="*/ 714421 w 2643290"/>
              <a:gd name="connsiteY17" fmla="*/ 2482017 h 2486164"/>
              <a:gd name="connsiteX18" fmla="*/ 9595 w 2643290"/>
              <a:gd name="connsiteY18" fmla="*/ 1844776 h 2486164"/>
              <a:gd name="connsiteX19" fmla="*/ 9273 w 2643290"/>
              <a:gd name="connsiteY19" fmla="*/ 1842667 h 2486164"/>
              <a:gd name="connsiteX20" fmla="*/ 0 w 2643290"/>
              <a:gd name="connsiteY20" fmla="*/ 1750685 h 2486164"/>
              <a:gd name="connsiteX21" fmla="*/ 2149 w 2643290"/>
              <a:gd name="connsiteY21" fmla="*/ 1729369 h 2486164"/>
              <a:gd name="connsiteX22" fmla="*/ 1 w 2643290"/>
              <a:gd name="connsiteY22" fmla="*/ 1718730 h 2486164"/>
              <a:gd name="connsiteX23" fmla="*/ 1 w 2643290"/>
              <a:gd name="connsiteY23" fmla="*/ 173570 h 2486164"/>
              <a:gd name="connsiteX24" fmla="*/ 173571 w 2643290"/>
              <a:gd name="connsiteY24" fmla="*/ 0 h 248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43290" h="2486164">
                <a:moveTo>
                  <a:pt x="173571" y="0"/>
                </a:moveTo>
                <a:lnTo>
                  <a:pt x="867831" y="0"/>
                </a:lnTo>
                <a:cubicBezTo>
                  <a:pt x="963691" y="0"/>
                  <a:pt x="1041401" y="77710"/>
                  <a:pt x="1041401" y="173570"/>
                </a:cubicBezTo>
                <a:lnTo>
                  <a:pt x="1041401" y="1718730"/>
                </a:lnTo>
                <a:lnTo>
                  <a:pt x="1041200" y="1719728"/>
                </a:lnTo>
                <a:lnTo>
                  <a:pt x="1043260" y="1719728"/>
                </a:lnTo>
                <a:lnTo>
                  <a:pt x="1043260" y="1719729"/>
                </a:lnTo>
                <a:lnTo>
                  <a:pt x="2642450" y="1719730"/>
                </a:lnTo>
                <a:lnTo>
                  <a:pt x="2643290" y="1728064"/>
                </a:lnTo>
                <a:lnTo>
                  <a:pt x="2641424" y="1765019"/>
                </a:lnTo>
                <a:cubicBezTo>
                  <a:pt x="2603031" y="2143072"/>
                  <a:pt x="2302479" y="2443624"/>
                  <a:pt x="1924425" y="2482018"/>
                </a:cubicBezTo>
                <a:lnTo>
                  <a:pt x="1842316" y="2486164"/>
                </a:lnTo>
                <a:lnTo>
                  <a:pt x="1842274" y="2486164"/>
                </a:lnTo>
                <a:lnTo>
                  <a:pt x="1795099" y="2483782"/>
                </a:lnTo>
                <a:lnTo>
                  <a:pt x="843745" y="2483781"/>
                </a:lnTo>
                <a:lnTo>
                  <a:pt x="796590" y="2486162"/>
                </a:lnTo>
                <a:lnTo>
                  <a:pt x="796513" y="2486162"/>
                </a:lnTo>
                <a:lnTo>
                  <a:pt x="714421" y="2482017"/>
                </a:lnTo>
                <a:cubicBezTo>
                  <a:pt x="363372" y="2446366"/>
                  <a:pt x="79147" y="2184670"/>
                  <a:pt x="9595" y="1844776"/>
                </a:cubicBezTo>
                <a:lnTo>
                  <a:pt x="9273" y="1842667"/>
                </a:lnTo>
                <a:lnTo>
                  <a:pt x="0" y="1750685"/>
                </a:lnTo>
                <a:lnTo>
                  <a:pt x="2149" y="1729369"/>
                </a:lnTo>
                <a:lnTo>
                  <a:pt x="1" y="1718730"/>
                </a:lnTo>
                <a:lnTo>
                  <a:pt x="1" y="173570"/>
                </a:lnTo>
                <a:cubicBezTo>
                  <a:pt x="1" y="77710"/>
                  <a:pt x="77711" y="0"/>
                  <a:pt x="173571" y="0"/>
                </a:cubicBezTo>
                <a:close/>
              </a:path>
            </a:pathLst>
          </a:custGeom>
          <a:solidFill>
            <a:schemeClr val="accent1">
              <a:lumMod val="70000"/>
              <a:lumOff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82" name="任意多边形: 形状 81"/>
          <p:cNvSpPr/>
          <p:nvPr>
            <p:custDataLst>
              <p:tags r:id="rId12"/>
            </p:custDataLst>
          </p:nvPr>
        </p:nvSpPr>
        <p:spPr>
          <a:xfrm rot="5400000">
            <a:off x="4742254" y="1829641"/>
            <a:ext cx="2092324" cy="1967949"/>
          </a:xfrm>
          <a:custGeom>
            <a:avLst/>
            <a:gdLst>
              <a:gd name="connsiteX0" fmla="*/ 173571 w 2643290"/>
              <a:gd name="connsiteY0" fmla="*/ 0 h 2486164"/>
              <a:gd name="connsiteX1" fmla="*/ 867831 w 2643290"/>
              <a:gd name="connsiteY1" fmla="*/ 0 h 2486164"/>
              <a:gd name="connsiteX2" fmla="*/ 1041401 w 2643290"/>
              <a:gd name="connsiteY2" fmla="*/ 173570 h 2486164"/>
              <a:gd name="connsiteX3" fmla="*/ 1041401 w 2643290"/>
              <a:gd name="connsiteY3" fmla="*/ 1718730 h 2486164"/>
              <a:gd name="connsiteX4" fmla="*/ 1041200 w 2643290"/>
              <a:gd name="connsiteY4" fmla="*/ 1719728 h 2486164"/>
              <a:gd name="connsiteX5" fmla="*/ 1043260 w 2643290"/>
              <a:gd name="connsiteY5" fmla="*/ 1719728 h 2486164"/>
              <a:gd name="connsiteX6" fmla="*/ 1043260 w 2643290"/>
              <a:gd name="connsiteY6" fmla="*/ 1719729 h 2486164"/>
              <a:gd name="connsiteX7" fmla="*/ 2642450 w 2643290"/>
              <a:gd name="connsiteY7" fmla="*/ 1719730 h 2486164"/>
              <a:gd name="connsiteX8" fmla="*/ 2643290 w 2643290"/>
              <a:gd name="connsiteY8" fmla="*/ 1728064 h 2486164"/>
              <a:gd name="connsiteX9" fmla="*/ 2641424 w 2643290"/>
              <a:gd name="connsiteY9" fmla="*/ 1765019 h 2486164"/>
              <a:gd name="connsiteX10" fmla="*/ 1924425 w 2643290"/>
              <a:gd name="connsiteY10" fmla="*/ 2482018 h 2486164"/>
              <a:gd name="connsiteX11" fmla="*/ 1842316 w 2643290"/>
              <a:gd name="connsiteY11" fmla="*/ 2486164 h 2486164"/>
              <a:gd name="connsiteX12" fmla="*/ 1842274 w 2643290"/>
              <a:gd name="connsiteY12" fmla="*/ 2486164 h 2486164"/>
              <a:gd name="connsiteX13" fmla="*/ 1795099 w 2643290"/>
              <a:gd name="connsiteY13" fmla="*/ 2483782 h 2486164"/>
              <a:gd name="connsiteX14" fmla="*/ 843745 w 2643290"/>
              <a:gd name="connsiteY14" fmla="*/ 2483781 h 2486164"/>
              <a:gd name="connsiteX15" fmla="*/ 796590 w 2643290"/>
              <a:gd name="connsiteY15" fmla="*/ 2486162 h 2486164"/>
              <a:gd name="connsiteX16" fmla="*/ 796513 w 2643290"/>
              <a:gd name="connsiteY16" fmla="*/ 2486162 h 2486164"/>
              <a:gd name="connsiteX17" fmla="*/ 714421 w 2643290"/>
              <a:gd name="connsiteY17" fmla="*/ 2482017 h 2486164"/>
              <a:gd name="connsiteX18" fmla="*/ 9595 w 2643290"/>
              <a:gd name="connsiteY18" fmla="*/ 1844776 h 2486164"/>
              <a:gd name="connsiteX19" fmla="*/ 9273 w 2643290"/>
              <a:gd name="connsiteY19" fmla="*/ 1842667 h 2486164"/>
              <a:gd name="connsiteX20" fmla="*/ 0 w 2643290"/>
              <a:gd name="connsiteY20" fmla="*/ 1750685 h 2486164"/>
              <a:gd name="connsiteX21" fmla="*/ 2149 w 2643290"/>
              <a:gd name="connsiteY21" fmla="*/ 1729369 h 2486164"/>
              <a:gd name="connsiteX22" fmla="*/ 1 w 2643290"/>
              <a:gd name="connsiteY22" fmla="*/ 1718730 h 2486164"/>
              <a:gd name="connsiteX23" fmla="*/ 1 w 2643290"/>
              <a:gd name="connsiteY23" fmla="*/ 173570 h 2486164"/>
              <a:gd name="connsiteX24" fmla="*/ 173571 w 2643290"/>
              <a:gd name="connsiteY24" fmla="*/ 0 h 248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43290" h="2486164">
                <a:moveTo>
                  <a:pt x="173571" y="0"/>
                </a:moveTo>
                <a:lnTo>
                  <a:pt x="867831" y="0"/>
                </a:lnTo>
                <a:cubicBezTo>
                  <a:pt x="963691" y="0"/>
                  <a:pt x="1041401" y="77710"/>
                  <a:pt x="1041401" y="173570"/>
                </a:cubicBezTo>
                <a:lnTo>
                  <a:pt x="1041401" y="1718730"/>
                </a:lnTo>
                <a:lnTo>
                  <a:pt x="1041200" y="1719728"/>
                </a:lnTo>
                <a:lnTo>
                  <a:pt x="1043260" y="1719728"/>
                </a:lnTo>
                <a:lnTo>
                  <a:pt x="1043260" y="1719729"/>
                </a:lnTo>
                <a:lnTo>
                  <a:pt x="2642450" y="1719730"/>
                </a:lnTo>
                <a:lnTo>
                  <a:pt x="2643290" y="1728064"/>
                </a:lnTo>
                <a:lnTo>
                  <a:pt x="2641424" y="1765019"/>
                </a:lnTo>
                <a:cubicBezTo>
                  <a:pt x="2603031" y="2143072"/>
                  <a:pt x="2302479" y="2443624"/>
                  <a:pt x="1924425" y="2482018"/>
                </a:cubicBezTo>
                <a:lnTo>
                  <a:pt x="1842316" y="2486164"/>
                </a:lnTo>
                <a:lnTo>
                  <a:pt x="1842274" y="2486164"/>
                </a:lnTo>
                <a:lnTo>
                  <a:pt x="1795099" y="2483782"/>
                </a:lnTo>
                <a:lnTo>
                  <a:pt x="843745" y="2483781"/>
                </a:lnTo>
                <a:lnTo>
                  <a:pt x="796590" y="2486162"/>
                </a:lnTo>
                <a:lnTo>
                  <a:pt x="796513" y="2486162"/>
                </a:lnTo>
                <a:lnTo>
                  <a:pt x="714421" y="2482017"/>
                </a:lnTo>
                <a:cubicBezTo>
                  <a:pt x="363372" y="2446366"/>
                  <a:pt x="79147" y="2184670"/>
                  <a:pt x="9595" y="1844776"/>
                </a:cubicBezTo>
                <a:lnTo>
                  <a:pt x="9273" y="1842667"/>
                </a:lnTo>
                <a:lnTo>
                  <a:pt x="0" y="1750685"/>
                </a:lnTo>
                <a:lnTo>
                  <a:pt x="2149" y="1729369"/>
                </a:lnTo>
                <a:lnTo>
                  <a:pt x="1" y="1718730"/>
                </a:lnTo>
                <a:lnTo>
                  <a:pt x="1" y="173570"/>
                </a:lnTo>
                <a:cubicBezTo>
                  <a:pt x="1" y="77710"/>
                  <a:pt x="77711" y="0"/>
                  <a:pt x="173571" y="0"/>
                </a:cubicBezTo>
                <a:close/>
              </a:path>
            </a:pathLst>
          </a:custGeom>
          <a:solidFill>
            <a:schemeClr val="accent2">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useBgFill="1">
        <p:nvSpPr>
          <p:cNvPr id="83" name="椭圆 82"/>
          <p:cNvSpPr/>
          <p:nvPr>
            <p:custDataLst>
              <p:tags r:id="rId13"/>
            </p:custDataLst>
          </p:nvPr>
        </p:nvSpPr>
        <p:spPr>
          <a:xfrm>
            <a:off x="4742254" y="2588041"/>
            <a:ext cx="1271682" cy="12716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2"/>
                </a:solidFill>
              </a:rPr>
              <a:t> </a:t>
            </a:r>
            <a:endParaRPr lang="en-US" altLang="zh-CN" dirty="0">
              <a:solidFill>
                <a:schemeClr val="bg2"/>
              </a:solidFill>
            </a:endParaRPr>
          </a:p>
        </p:txBody>
      </p:sp>
      <p:sp>
        <p:nvSpPr>
          <p:cNvPr id="85" name="椭圆 84"/>
          <p:cNvSpPr>
            <a:spLocks noChangeAspect="1"/>
          </p:cNvSpPr>
          <p:nvPr>
            <p:custDataLst>
              <p:tags r:id="rId14"/>
            </p:custDataLst>
          </p:nvPr>
        </p:nvSpPr>
        <p:spPr>
          <a:xfrm>
            <a:off x="4093587" y="1979916"/>
            <a:ext cx="490331" cy="490331"/>
          </a:xfrm>
          <a:prstGeom prst="ellipse">
            <a:avLst/>
          </a:prstGeom>
          <a:noFill/>
          <a:ln w="63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椭圆 86"/>
          <p:cNvSpPr>
            <a:spLocks noChangeAspect="1"/>
          </p:cNvSpPr>
          <p:nvPr>
            <p:custDataLst>
              <p:tags r:id="rId15"/>
            </p:custDataLst>
          </p:nvPr>
        </p:nvSpPr>
        <p:spPr>
          <a:xfrm>
            <a:off x="6130403" y="1930725"/>
            <a:ext cx="490331" cy="490331"/>
          </a:xfrm>
          <a:prstGeom prst="ellipse">
            <a:avLst/>
          </a:prstGeom>
          <a:noFill/>
          <a:ln w="63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椭圆 88"/>
          <p:cNvSpPr>
            <a:spLocks noChangeAspect="1"/>
          </p:cNvSpPr>
          <p:nvPr>
            <p:custDataLst>
              <p:tags r:id="rId16"/>
            </p:custDataLst>
          </p:nvPr>
        </p:nvSpPr>
        <p:spPr>
          <a:xfrm>
            <a:off x="6194729" y="3973487"/>
            <a:ext cx="490331" cy="490331"/>
          </a:xfrm>
          <a:prstGeom prst="ellipse">
            <a:avLst/>
          </a:prstGeom>
          <a:noFill/>
          <a:ln w="63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1" name="椭圆 90"/>
          <p:cNvSpPr>
            <a:spLocks noChangeAspect="1"/>
          </p:cNvSpPr>
          <p:nvPr>
            <p:custDataLst>
              <p:tags r:id="rId17"/>
            </p:custDataLst>
          </p:nvPr>
        </p:nvSpPr>
        <p:spPr>
          <a:xfrm>
            <a:off x="4134669" y="4034570"/>
            <a:ext cx="490331" cy="490331"/>
          </a:xfrm>
          <a:prstGeom prst="ellipse">
            <a:avLst/>
          </a:prstGeom>
          <a:noFill/>
          <a:ln w="63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25" name="图片 17" descr="343435383038363b343532323430323bcdc6b9e3b7bdb0b8"/>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176350" y="1979916"/>
            <a:ext cx="398394" cy="398394"/>
          </a:xfrm>
          <a:prstGeom prst="rect">
            <a:avLst/>
          </a:prstGeom>
        </p:spPr>
      </p:pic>
      <p:pic>
        <p:nvPicPr>
          <p:cNvPr id="26" name="图片 23" descr="343439383331313b343532303034303bcffacadb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164429" y="3024811"/>
            <a:ext cx="429040" cy="429040"/>
          </a:xfrm>
          <a:prstGeom prst="rect">
            <a:avLst/>
          </a:prstGeom>
        </p:spPr>
      </p:pic>
      <p:pic>
        <p:nvPicPr>
          <p:cNvPr id="8" name="图片 15" descr="343435383038363b343532323430353bcdf8c2e7d3aacffa"/>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139534" y="2025863"/>
            <a:ext cx="398394" cy="398394"/>
          </a:xfrm>
          <a:prstGeom prst="rect">
            <a:avLst/>
          </a:prstGeom>
        </p:spPr>
      </p:pic>
      <p:pic>
        <p:nvPicPr>
          <p:cNvPr id="9" name="图片 18" descr="343435383038363b343532323430313bd6b4d0d0bcc6bba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243379" y="4019435"/>
            <a:ext cx="398394" cy="398394"/>
          </a:xfrm>
          <a:prstGeom prst="rect">
            <a:avLst/>
          </a:prstGeom>
        </p:spPr>
      </p:pic>
      <p:pic>
        <p:nvPicPr>
          <p:cNvPr id="10" name="图片 12" descr="343435383038363b343532323339343bcde2bbe3"/>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4180616" y="4080517"/>
            <a:ext cx="398394" cy="3983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693545" y="677545"/>
            <a:ext cx="5687060" cy="1007745"/>
          </a:xfrm>
        </p:spPr>
        <p:txBody>
          <a:bodyPr/>
          <a:lstStyle/>
          <a:p>
            <a:r>
              <a:rPr lang="zh-CN" altLang="en-US" sz="3600">
                <a:solidFill>
                  <a:schemeClr val="accent2">
                    <a:lumMod val="75000"/>
                  </a:schemeClr>
                </a:solidFill>
              </a:rPr>
              <a:t>知识链接</a:t>
            </a:r>
            <a:br>
              <a:rPr lang="zh-CN" altLang="en-US" sz="3200">
                <a:solidFill>
                  <a:schemeClr val="accent2">
                    <a:lumMod val="75000"/>
                  </a:schemeClr>
                </a:solidFill>
              </a:rPr>
            </a:br>
            <a:r>
              <a:rPr lang="en-US" altLang="zh-CN" sz="3200">
                <a:solidFill>
                  <a:schemeClr val="accent2">
                    <a:lumMod val="75000"/>
                  </a:schemeClr>
                </a:solidFill>
              </a:rPr>
              <a:t>1. </a:t>
            </a:r>
            <a:r>
              <a:rPr lang="zh-CN" altLang="en-US" sz="3200">
                <a:solidFill>
                  <a:schemeClr val="accent2">
                    <a:lumMod val="75000"/>
                  </a:schemeClr>
                </a:solidFill>
              </a:rPr>
              <a:t>综合布线系统的测试内容</a:t>
            </a:r>
            <a:endParaRPr lang="zh-CN" altLang="en-US" sz="3200">
              <a:solidFill>
                <a:schemeClr val="accent2">
                  <a:lumMod val="75000"/>
                </a:schemeClr>
              </a:solidFill>
            </a:endParaRPr>
          </a:p>
        </p:txBody>
      </p:sp>
      <p:pic>
        <p:nvPicPr>
          <p:cNvPr id="129" name="图片 128" descr="/data/temp/28bac977-970b-11f0-a2c0-6641002fec8e.jpg@base@tag=imgScale&amp;m=1&amp;w=1537&amp;h=1903&amp;q=9528bac977-970b-11f0-a2c0-6641002fec8e"/>
          <p:cNvPicPr>
            <a:picLocks noChangeAspect="1"/>
          </p:cNvPicPr>
          <p:nvPr>
            <p:custDataLst>
              <p:tags r:id="rId2"/>
            </p:custDataLst>
          </p:nvPr>
        </p:nvPicPr>
        <p:blipFill rotWithShape="1">
          <a:blip r:embed="rId3"/>
          <a:srcRect t="8721" b="872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944521" y="169608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945156" y="2413140"/>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综合布线系统测试首先需确保工作间与设备间之间的连通状况良好，这是保证网络稳定运行的基础。</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543961" y="191081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工作间到设备间的连通性</a:t>
            </a:r>
            <a:endParaRPr lang="zh-CN" altLang="en-US" sz="16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841158" y="2413140"/>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主干线作为网络传输的主干，其连通状况的测试是确保整个布线系统高效运作的关键步骤。</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439963" y="191081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主干线连通状况</a:t>
            </a:r>
            <a:endParaRPr lang="zh-CN" altLang="en-US" sz="1600"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945156" y="182818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046770" y="1929797"/>
            <a:ext cx="265467" cy="265467"/>
          </a:xfrm>
          <a:prstGeom prst="rect">
            <a:avLst/>
          </a:prstGeom>
        </p:spPr>
      </p:pic>
      <p:sp>
        <p:nvSpPr>
          <p:cNvPr id="29" name="圆角矩形 28"/>
          <p:cNvSpPr/>
          <p:nvPr>
            <p:custDataLst>
              <p:tags r:id="rId13"/>
            </p:custDataLst>
          </p:nvPr>
        </p:nvSpPr>
        <p:spPr>
          <a:xfrm>
            <a:off x="3841158" y="182818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942772" y="1929797"/>
            <a:ext cx="265467" cy="265467"/>
          </a:xfrm>
          <a:prstGeom prst="rect">
            <a:avLst/>
          </a:prstGeom>
        </p:spPr>
      </p:pic>
      <p:sp>
        <p:nvSpPr>
          <p:cNvPr id="16" name="正文"/>
          <p:cNvSpPr txBox="1"/>
          <p:nvPr>
            <p:custDataLst>
              <p:tags r:id="rId17"/>
            </p:custDataLst>
          </p:nvPr>
        </p:nvSpPr>
        <p:spPr>
          <a:xfrm>
            <a:off x="944245" y="4702810"/>
            <a:ext cx="243967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跳线测试是检查跳线是否符合设计要求，保证其性能满足网络传输标准，是布线系统测试中不可忽视的一环。</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543961" y="426444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跳线测试要点</a:t>
            </a:r>
            <a:endParaRPr lang="zh-CN" altLang="en-US" sz="1600"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840480" y="4702810"/>
            <a:ext cx="243967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对信息传输速率、衰减、距离、接线图、近端串扰等参数进行测试，确保布线系统满足高速数据传输的需求。</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439963" y="426444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信息传输参数测试</a:t>
            </a:r>
            <a:endParaRPr lang="zh-CN" altLang="en-US" sz="1600"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945156" y="416340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841158" y="416340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046135" y="426438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942137" y="4264382"/>
            <a:ext cx="266437" cy="266437"/>
          </a:xfrm>
          <a:prstGeom prst="rect">
            <a:avLst/>
          </a:prstGeom>
        </p:spPr>
      </p:pic>
    </p:spTree>
    <p:custDataLst>
      <p:tags r:id="rId29"/>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630680" y="827405"/>
            <a:ext cx="9865360" cy="56451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 </a:t>
            </a:r>
            <a:r>
              <a:rPr lang="zh-CN" altLang="en-US" sz="3200">
                <a:solidFill>
                  <a:schemeClr val="accent2">
                    <a:lumMod val="75000"/>
                  </a:schemeClr>
                </a:solidFill>
              </a:rPr>
              <a:t>永久链路测试与信道链路测试</a:t>
            </a:r>
            <a:endParaRPr lang="zh-CN" altLang="en-US" sz="3200">
              <a:solidFill>
                <a:schemeClr val="accent2">
                  <a:lumMod val="75000"/>
                </a:schemeClr>
              </a:solidFill>
            </a:endParaRPr>
          </a:p>
        </p:txBody>
      </p:sp>
      <p:sp>
        <p:nvSpPr>
          <p:cNvPr id="8" name="矩形 2"/>
          <p:cNvSpPr/>
          <p:nvPr>
            <p:custDataLst>
              <p:tags r:id="rId2"/>
            </p:custDataLst>
          </p:nvPr>
        </p:nvSpPr>
        <p:spPr>
          <a:xfrm>
            <a:off x="889667" y="288440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永久链路测试涵盖了从配线架的跳线插座到工作区墙面板插座的物理性能测试，是确保布线质量的重要环节。</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65" y="2378710"/>
            <a:ext cx="2880360" cy="42862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永久链路测试定义与范围</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811655"/>
            <a:ext cx="975360" cy="565150"/>
          </a:xfrm>
          <a:prstGeom prst="rect">
            <a:avLst/>
          </a:prstGeom>
          <a:noFill/>
        </p:spPr>
        <p:txBody>
          <a:bodyPr wrap="none" lIns="0" tIns="0" rIns="0" bIns="0" rtlCol="0" anchor="ctr">
            <a:normAutofit fontScale="4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28ede918-970b-11f0-9ded-0607832e88b6.jpg@base@tag=imgScale&amp;m=1&amp;w=799&amp;h=422&amp;q=9528ede918-970b-11f0-9ded-0607832e88b6"/>
          <p:cNvPicPr>
            <a:picLocks noChangeAspect="1"/>
          </p:cNvPicPr>
          <p:nvPr>
            <p:custDataLst>
              <p:tags r:id="rId5"/>
            </p:custDataLst>
          </p:nvPr>
        </p:nvPicPr>
        <p:blipFill rotWithShape="1">
          <a:blip r:embed="rId6"/>
          <a:srcRect t="10485" b="10485"/>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47894" y="288440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信道测试则关注从交换机端口到服务器网卡前用户跳线的物理性能，确保整个通信链路的性能符合标准。</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5" y="2378710"/>
            <a:ext cx="2880360" cy="42862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信道链路测试定义与范围</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759325" y="1811655"/>
            <a:ext cx="975360" cy="565150"/>
          </a:xfrm>
          <a:prstGeom prst="rect">
            <a:avLst/>
          </a:prstGeom>
          <a:noFill/>
        </p:spPr>
        <p:txBody>
          <a:bodyPr wrap="none" lIns="0" tIns="0" rIns="0" bIns="0" rtlCol="0" anchor="ctr">
            <a:normAutofit fontScale="4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28ede9c5-970b-11f0-9ded-0607832e88b6.jpg@base@tag=imgScale&amp;m=1&amp;w=799&amp;h=422&amp;q=9528ede9c5-970b-11f0-9ded-0607832e88b6"/>
          <p:cNvPicPr>
            <a:picLocks noChangeAspect="1"/>
          </p:cNvPicPr>
          <p:nvPr>
            <p:custDataLst>
              <p:tags r:id="rId10"/>
            </p:custDataLst>
          </p:nvPr>
        </p:nvPicPr>
        <p:blipFill rotWithShape="1">
          <a:blip r:embed="rId11"/>
          <a:srcRect t="10423" b="10423"/>
          <a:stretch>
            <a:fillRect/>
          </a:stretch>
        </p:blipFill>
        <p:spPr>
          <a:xfrm>
            <a:off x="4759324" y="468033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606121" y="288440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对永久链路和信道链路进行物理性能测试，可以及时发现并解决潜在问题，保证网络的稳定性和可靠性。</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85" y="2378710"/>
            <a:ext cx="2880360" cy="42862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物理性能测试的重要性</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617585" y="1811655"/>
            <a:ext cx="975360" cy="565150"/>
          </a:xfrm>
          <a:prstGeom prst="rect">
            <a:avLst/>
          </a:prstGeom>
          <a:noFill/>
        </p:spPr>
        <p:txBody>
          <a:bodyPr wrap="none" lIns="0" tIns="0" rIns="0" bIns="0" rtlCol="0" anchor="ctr">
            <a:normAutofit fontScale="4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descr="/data/temp/28ede93f-970b-11f0-9ded-0607832e88b6.jpg@base@tag=imgScale&amp;m=1&amp;w=799&amp;h=422&amp;q=9528ede93f-970b-11f0-9ded-0607832e88b6"/>
          <p:cNvPicPr>
            <a:picLocks noChangeAspect="1"/>
          </p:cNvPicPr>
          <p:nvPr>
            <p:custDataLst>
              <p:tags r:id="rId15"/>
            </p:custDataLst>
          </p:nvPr>
        </p:nvPicPr>
        <p:blipFill rotWithShape="1">
          <a:blip r:embed="rId16"/>
          <a:srcRect t="10423" b="10423"/>
          <a:stretch>
            <a:fillRect/>
          </a:stretch>
        </p:blipFill>
        <p:spPr>
          <a:xfrm>
            <a:off x="8617551" y="468033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28c00502-970b-11f0-af5b-72ecbdd5775c.jpg@base@tag=imgScale&amp;m=1&amp;w=1423&amp;h=1781&amp;q=9528c00502-970b-11f0-af5b-72ecbdd5775c"/>
          <p:cNvPicPr>
            <a:picLocks noChangeAspect="1"/>
          </p:cNvPicPr>
          <p:nvPr>
            <p:custDataLst>
              <p:tags r:id="rId2"/>
            </p:custDataLst>
          </p:nvPr>
        </p:nvPicPr>
        <p:blipFill>
          <a:blip r:embed="rId3"/>
          <a:srcRect t="8428" b="8134"/>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idx="4294967295"/>
            <p:custDataLst>
              <p:tags r:id="rId4"/>
            </p:custDataLst>
          </p:nvPr>
        </p:nvSpPr>
        <p:spPr>
          <a:xfrm>
            <a:off x="1903730" y="807085"/>
            <a:ext cx="4389120" cy="564515"/>
          </a:xfrm>
        </p:spPr>
        <p:txBody>
          <a:bodyPr/>
          <a:lstStyle/>
          <a:p>
            <a:r>
              <a:rPr lang="en-US" altLang="en-US" sz="3200">
                <a:solidFill>
                  <a:schemeClr val="accent2">
                    <a:lumMod val="75000"/>
                  </a:schemeClr>
                </a:solidFill>
              </a:rPr>
              <a:t>3.</a:t>
            </a:r>
            <a:r>
              <a:rPr lang="zh-CN" altLang="en-US" sz="3200">
                <a:solidFill>
                  <a:schemeClr val="accent2">
                    <a:lumMod val="75000"/>
                  </a:schemeClr>
                </a:solidFill>
              </a:rPr>
              <a:t>光纤系统标准</a:t>
            </a:r>
            <a:endParaRPr lang="zh-CN" altLang="en-US" sz="3200">
              <a:solidFill>
                <a:schemeClr val="accent2">
                  <a:lumMod val="75000"/>
                </a:schemeClr>
              </a:solidFill>
            </a:endParaRPr>
          </a:p>
        </p:txBody>
      </p:sp>
      <p:sp>
        <p:nvSpPr>
          <p:cNvPr id="3" name="边界"/>
          <p:cNvSpPr/>
          <p:nvPr>
            <p:custDataLst>
              <p:tags r:id="rId5"/>
            </p:custDataLst>
          </p:nvPr>
        </p:nvSpPr>
        <p:spPr>
          <a:xfrm>
            <a:off x="728345" y="1557020"/>
            <a:ext cx="5863590"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26"/>
          <p:cNvSpPr/>
          <p:nvPr>
            <p:custDataLst>
              <p:tags r:id="rId6"/>
            </p:custDataLst>
          </p:nvPr>
        </p:nvSpPr>
        <p:spPr>
          <a:xfrm>
            <a:off x="727075" y="1577340"/>
            <a:ext cx="46228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243965" y="1561465"/>
            <a:ext cx="5280660"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光纤链路现场认证测试标准</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242695" y="1915795"/>
            <a:ext cx="5280660"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光纤系统标准是独立于应用的认证测试标准，它基于电缆长度、适配器和接合点的可变标准，确保光纤链路的性能。</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a:off x="879137" y="2044132"/>
            <a:ext cx="9525" cy="9753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a:off x="869611" y="3596922"/>
            <a:ext cx="9525" cy="9753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727075" y="3152140"/>
            <a:ext cx="46228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243965" y="3136265"/>
            <a:ext cx="5280660"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北美与国际标准对比</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242695" y="3490595"/>
            <a:ext cx="5280660"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北美地区的</a:t>
            </a:r>
            <a:r>
              <a:rPr lang="en-US" altLang="zh-CN" sz="1600" dirty="0">
                <a:ln>
                  <a:noFill/>
                  <a:prstDash val="sysDot"/>
                </a:ln>
                <a:solidFill>
                  <a:schemeClr val="tx1">
                    <a:lumMod val="85000"/>
                    <a:lumOff val="15000"/>
                  </a:schemeClr>
                </a:solidFill>
                <a:latin typeface="+mn-ea"/>
                <a:cs typeface="+mn-ea"/>
                <a:sym typeface="+mn-ea"/>
              </a:rPr>
              <a:t>BIA/TIA 568B</a:t>
            </a:r>
            <a:r>
              <a:rPr lang="zh-CN" altLang="en-US" sz="1600" dirty="0">
                <a:ln>
                  <a:noFill/>
                  <a:prstDash val="sysDot"/>
                </a:ln>
                <a:solidFill>
                  <a:schemeClr val="tx1">
                    <a:lumMod val="85000"/>
                    <a:lumOff val="15000"/>
                  </a:schemeClr>
                </a:solidFill>
                <a:latin typeface="+mn-ea"/>
                <a:cs typeface="+mn-ea"/>
                <a:sym typeface="+mn-ea"/>
              </a:rPr>
              <a:t>标准和国际标准化组织的</a:t>
            </a:r>
            <a:r>
              <a:rPr lang="en-US" altLang="zh-CN" sz="1600" dirty="0">
                <a:ln>
                  <a:noFill/>
                  <a:prstDash val="sysDot"/>
                </a:ln>
                <a:solidFill>
                  <a:schemeClr val="tx1">
                    <a:lumMod val="85000"/>
                    <a:lumOff val="15000"/>
                  </a:schemeClr>
                </a:solidFill>
                <a:latin typeface="+mn-ea"/>
                <a:cs typeface="+mn-ea"/>
                <a:sym typeface="+mn-ea"/>
              </a:rPr>
              <a:t>ISO/IEC 11801</a:t>
            </a:r>
            <a:r>
              <a:rPr lang="zh-CN" altLang="en-US" sz="1600" dirty="0">
                <a:ln>
                  <a:noFill/>
                  <a:prstDash val="sysDot"/>
                </a:ln>
                <a:solidFill>
                  <a:schemeClr val="tx1">
                    <a:lumMod val="85000"/>
                    <a:lumOff val="15000"/>
                  </a:schemeClr>
                </a:solidFill>
                <a:latin typeface="+mn-ea"/>
                <a:cs typeface="+mn-ea"/>
                <a:sym typeface="+mn-ea"/>
              </a:rPr>
              <a:t>标准是世界范围内公认的光纤链路现场认证测试标准。</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727075" y="4727575"/>
            <a:ext cx="46228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243965" y="4711700"/>
            <a:ext cx="5280660"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光纤类型与应用</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242695" y="5066030"/>
            <a:ext cx="5280660"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根据不同的应用需求，光纤系统标准推荐使用不同类型的光缆，如</a:t>
            </a:r>
            <a:r>
              <a:rPr lang="en-US" altLang="zh-CN" sz="1600" dirty="0">
                <a:ln>
                  <a:noFill/>
                  <a:prstDash val="sysDot"/>
                </a:ln>
                <a:solidFill>
                  <a:schemeClr val="tx1">
                    <a:lumMod val="85000"/>
                    <a:lumOff val="15000"/>
                  </a:schemeClr>
                </a:solidFill>
                <a:latin typeface="+mn-ea"/>
                <a:cs typeface="+mn-ea"/>
                <a:sym typeface="+mn-ea"/>
              </a:rPr>
              <a:t>62.5 um/125 um</a:t>
            </a:r>
            <a:r>
              <a:rPr lang="zh-CN" altLang="en-US" sz="1600" dirty="0">
                <a:ln>
                  <a:noFill/>
                  <a:prstDash val="sysDot"/>
                </a:ln>
                <a:solidFill>
                  <a:schemeClr val="tx1">
                    <a:lumMod val="85000"/>
                    <a:lumOff val="15000"/>
                  </a:schemeClr>
                </a:solidFill>
                <a:latin typeface="+mn-ea"/>
                <a:cs typeface="+mn-ea"/>
                <a:sym typeface="+mn-ea"/>
              </a:rPr>
              <a:t>多模光缆、</a:t>
            </a:r>
            <a:r>
              <a:rPr lang="en-US" altLang="zh-CN" sz="1600" dirty="0">
                <a:ln>
                  <a:noFill/>
                  <a:prstDash val="sysDot"/>
                </a:ln>
                <a:solidFill>
                  <a:schemeClr val="tx1">
                    <a:lumMod val="85000"/>
                    <a:lumOff val="15000"/>
                  </a:schemeClr>
                </a:solidFill>
                <a:latin typeface="+mn-ea"/>
                <a:cs typeface="+mn-ea"/>
                <a:sym typeface="+mn-ea"/>
              </a:rPr>
              <a:t>50 um/125 um</a:t>
            </a:r>
            <a:r>
              <a:rPr lang="zh-CN" altLang="en-US" sz="1600" dirty="0">
                <a:ln>
                  <a:noFill/>
                  <a:prstDash val="sysDot"/>
                </a:ln>
                <a:solidFill>
                  <a:schemeClr val="tx1">
                    <a:lumMod val="85000"/>
                    <a:lumOff val="15000"/>
                  </a:schemeClr>
                </a:solidFill>
                <a:latin typeface="+mn-ea"/>
                <a:cs typeface="+mn-ea"/>
                <a:sym typeface="+mn-ea"/>
              </a:rPr>
              <a:t>多模光缆和</a:t>
            </a:r>
            <a:r>
              <a:rPr lang="en-US" altLang="zh-CN" sz="1600" dirty="0">
                <a:ln>
                  <a:noFill/>
                  <a:prstDash val="sysDot"/>
                </a:ln>
                <a:solidFill>
                  <a:schemeClr val="tx1">
                    <a:lumMod val="85000"/>
                    <a:lumOff val="15000"/>
                  </a:schemeClr>
                </a:solidFill>
                <a:latin typeface="+mn-ea"/>
                <a:cs typeface="+mn-ea"/>
                <a:sym typeface="+mn-ea"/>
              </a:rPr>
              <a:t>8.3 um/125 um</a:t>
            </a:r>
            <a:r>
              <a:rPr lang="zh-CN" altLang="en-US" sz="1600" dirty="0">
                <a:ln>
                  <a:noFill/>
                  <a:prstDash val="sysDot"/>
                </a:ln>
                <a:solidFill>
                  <a:schemeClr val="tx1">
                    <a:lumMod val="85000"/>
                    <a:lumOff val="15000"/>
                  </a:schemeClr>
                </a:solidFill>
                <a:latin typeface="+mn-ea"/>
                <a:cs typeface="+mn-ea"/>
                <a:sym typeface="+mn-ea"/>
              </a:rPr>
              <a:t>多模光缆。</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74495" y="758190"/>
            <a:ext cx="4323715" cy="517525"/>
          </a:xfrm>
          <a:prstGeom prst="rect">
            <a:avLst/>
          </a:prstGeom>
        </p:spPr>
        <p:txBody>
          <a:bodyPr vert="horz" wrap="square" lIns="0" tIns="0" rIns="0" bIns="0" rtlCol="0" anchor="t" anchorCtr="0">
            <a:normAutofit lnSpcReduction="1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en-US" spc="0" dirty="0">
                <a:solidFill>
                  <a:schemeClr val="accent1"/>
                </a:solidFill>
                <a:uFillTx/>
              </a:rPr>
              <a:t>4.</a:t>
            </a:r>
            <a:r>
              <a:rPr lang="zh-CN" altLang="en-US" spc="0" dirty="0">
                <a:solidFill>
                  <a:schemeClr val="accent1"/>
                </a:solidFill>
                <a:uFillTx/>
              </a:rPr>
              <a:t>光纤应用系统标准</a:t>
            </a:r>
            <a:endParaRPr lang="zh-CN" altLang="en-US" spc="0" dirty="0">
              <a:solidFill>
                <a:schemeClr val="accent1"/>
              </a:solidFill>
              <a:uFillTx/>
            </a:endParaRPr>
          </a:p>
        </p:txBody>
      </p:sp>
      <p:pic>
        <p:nvPicPr>
          <p:cNvPr id="2" name="图片 4" descr="/data/temp/27c04ccc-970b-11f0-8a0d-ca94fe7d9771.jpg@base@tag=imgScale&amp;m=1&amp;w=690&amp;h=370&amp;q=9527c04ccc-970b-11f0-8a0d-ca94fe7d9771"/>
          <p:cNvPicPr>
            <a:picLocks noChangeAspect="1"/>
          </p:cNvPicPr>
          <p:nvPr>
            <p:custDataLst>
              <p:tags r:id="rId2"/>
            </p:custDataLst>
          </p:nvPr>
        </p:nvPicPr>
        <p:blipFill>
          <a:blip r:embed="rId3"/>
          <a:srcRect t="9789" b="9789"/>
          <a:stretch>
            <a:fillRect/>
          </a:stretch>
        </p:blipFill>
        <p:spPr>
          <a:xfrm>
            <a:off x="1570101" y="318321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27c04bac-970b-11f0-8a0d-ca94fe7d9771.jpg@base@tag=imgScale&amp;m=1&amp;w=690&amp;h=370&amp;q=9527c04bac-970b-11f0-8a0d-ca94fe7d9771"/>
          <p:cNvPicPr>
            <a:picLocks noChangeAspect="1"/>
          </p:cNvPicPr>
          <p:nvPr>
            <p:custDataLst>
              <p:tags r:id="rId4"/>
            </p:custDataLst>
          </p:nvPr>
        </p:nvPicPr>
        <p:blipFill>
          <a:blip r:embed="rId5"/>
          <a:srcRect t="13033" b="6546"/>
          <a:stretch>
            <a:fillRect/>
          </a:stretch>
        </p:blipFill>
        <p:spPr>
          <a:xfrm>
            <a:off x="1570101" y="480771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27c04ae3-970b-11f0-8a0d-ca94fe7d9771.jpg@base@tag=imgScale&amp;m=1&amp;w=690&amp;h=370&amp;q=9527c04ae3-970b-11f0-8a0d-ca94fe7d9771"/>
          <p:cNvPicPr>
            <a:picLocks noChangeAspect="1"/>
          </p:cNvPicPr>
          <p:nvPr>
            <p:custDataLst>
              <p:tags r:id="rId6"/>
            </p:custDataLst>
          </p:nvPr>
        </p:nvPicPr>
        <p:blipFill>
          <a:blip r:embed="rId7"/>
          <a:srcRect t="9721" b="9722"/>
          <a:stretch>
            <a:fillRect/>
          </a:stretch>
        </p:blipFill>
        <p:spPr>
          <a:xfrm>
            <a:off x="1570101" y="155680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4256405" y="1851025"/>
            <a:ext cx="630809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光纤应用系统标准是基于特定应用的光纤链路现场认证测试标准，每种光纤通信系统的测试标准是固定的。</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4256405" y="1557020"/>
            <a:ext cx="630809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光纤通信系统测试标准</a:t>
            </a:r>
            <a:endParaRPr lang="zh-CN" altLang="en-US" b="1">
              <a:solidFill>
                <a:schemeClr val="accent1"/>
              </a:solidFill>
              <a:latin typeface="+mn-ea"/>
              <a:cs typeface="+mn-ea"/>
            </a:endParaRPr>
          </a:p>
        </p:txBody>
      </p:sp>
      <p:sp>
        <p:nvSpPr>
          <p:cNvPr id="9" name="矩形 40"/>
          <p:cNvSpPr/>
          <p:nvPr>
            <p:custDataLst>
              <p:tags r:id="rId10"/>
            </p:custDataLst>
          </p:nvPr>
        </p:nvSpPr>
        <p:spPr>
          <a:xfrm>
            <a:off x="4256405" y="3475990"/>
            <a:ext cx="630809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常见的光纤应用系统包括</a:t>
            </a:r>
            <a:r>
              <a:rPr lang="en-US" altLang="zh-CN" sz="1600">
                <a:ln>
                  <a:noFill/>
                  <a:prstDash val="sysDot"/>
                </a:ln>
                <a:solidFill>
                  <a:schemeClr val="tx1">
                    <a:lumMod val="85000"/>
                    <a:lumOff val="15000"/>
                  </a:schemeClr>
                </a:solidFill>
                <a:latin typeface="+mn-ea"/>
                <a:cs typeface="+mn-ea"/>
                <a:sym typeface="+mn-ea"/>
              </a:rPr>
              <a:t>100BaseFX</a:t>
            </a:r>
            <a:r>
              <a:rPr lang="zh-CN" altLang="en-US" sz="1600">
                <a:ln>
                  <a:noFill/>
                  <a:prstDash val="sysDot"/>
                </a:ln>
                <a:solidFill>
                  <a:schemeClr val="tx1">
                    <a:lumMod val="85000"/>
                    <a:lumOff val="15000"/>
                  </a:schemeClr>
                </a:solidFill>
                <a:latin typeface="+mn-ea"/>
                <a:cs typeface="+mn-ea"/>
                <a:sym typeface="+mn-ea"/>
              </a:rPr>
              <a:t>、</a:t>
            </a:r>
            <a:r>
              <a:rPr lang="en-US" altLang="zh-CN" sz="1600">
                <a:ln>
                  <a:noFill/>
                  <a:prstDash val="sysDot"/>
                </a:ln>
                <a:solidFill>
                  <a:schemeClr val="tx1">
                    <a:lumMod val="85000"/>
                    <a:lumOff val="15000"/>
                  </a:schemeClr>
                </a:solidFill>
                <a:latin typeface="+mn-ea"/>
                <a:cs typeface="+mn-ea"/>
                <a:sym typeface="+mn-ea"/>
              </a:rPr>
              <a:t>1000Base SX</a:t>
            </a:r>
            <a:r>
              <a:rPr lang="zh-CN" altLang="en-US" sz="1600">
                <a:ln>
                  <a:noFill/>
                  <a:prstDash val="sysDot"/>
                </a:ln>
                <a:solidFill>
                  <a:schemeClr val="tx1">
                    <a:lumMod val="85000"/>
                    <a:lumOff val="15000"/>
                  </a:schemeClr>
                </a:solidFill>
                <a:latin typeface="+mn-ea"/>
                <a:cs typeface="+mn-ea"/>
                <a:sym typeface="+mn-ea"/>
              </a:rPr>
              <a:t>、</a:t>
            </a:r>
            <a:r>
              <a:rPr lang="en-US" altLang="zh-CN" sz="1600">
                <a:ln>
                  <a:noFill/>
                  <a:prstDash val="sysDot"/>
                </a:ln>
                <a:solidFill>
                  <a:schemeClr val="tx1">
                    <a:lumMod val="85000"/>
                    <a:lumOff val="15000"/>
                  </a:schemeClr>
                </a:solidFill>
                <a:latin typeface="+mn-ea"/>
                <a:cs typeface="+mn-ea"/>
                <a:sym typeface="+mn-ea"/>
              </a:rPr>
              <a:t>1000Base LX</a:t>
            </a:r>
            <a:r>
              <a:rPr lang="zh-CN" altLang="en-US" sz="1600">
                <a:ln>
                  <a:noFill/>
                  <a:prstDash val="sysDot"/>
                </a:ln>
                <a:solidFill>
                  <a:schemeClr val="tx1">
                    <a:lumMod val="85000"/>
                    <a:lumOff val="15000"/>
                  </a:schemeClr>
                </a:solidFill>
                <a:latin typeface="+mn-ea"/>
                <a:cs typeface="+mn-ea"/>
                <a:sym typeface="+mn-ea"/>
              </a:rPr>
              <a:t>、</a:t>
            </a:r>
            <a:r>
              <a:rPr lang="en-US" altLang="zh-CN" sz="1600">
                <a:ln>
                  <a:noFill/>
                  <a:prstDash val="sysDot"/>
                </a:ln>
                <a:solidFill>
                  <a:schemeClr val="tx1">
                    <a:lumMod val="85000"/>
                    <a:lumOff val="15000"/>
                  </a:schemeClr>
                </a:solidFill>
                <a:latin typeface="+mn-ea"/>
                <a:cs typeface="+mn-ea"/>
                <a:sym typeface="+mn-ea"/>
              </a:rPr>
              <a:t>ATM</a:t>
            </a:r>
            <a:r>
              <a:rPr lang="zh-CN" altLang="en-US" sz="1600">
                <a:ln>
                  <a:noFill/>
                  <a:prstDash val="sysDot"/>
                </a:ln>
                <a:solidFill>
                  <a:schemeClr val="tx1">
                    <a:lumMod val="85000"/>
                    <a:lumOff val="15000"/>
                  </a:schemeClr>
                </a:solidFill>
                <a:latin typeface="+mn-ea"/>
                <a:cs typeface="+mn-ea"/>
                <a:sym typeface="+mn-ea"/>
              </a:rPr>
              <a:t>等，每种系统都有其特定的测试要求。</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4256405" y="3181350"/>
            <a:ext cx="630809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常用光纤应用系统介绍</a:t>
            </a:r>
            <a:endParaRPr lang="zh-CN" altLang="en-US" b="1">
              <a:solidFill>
                <a:schemeClr val="accent2"/>
              </a:solidFill>
              <a:latin typeface="+mn-ea"/>
              <a:cs typeface="+mn-ea"/>
            </a:endParaRPr>
          </a:p>
        </p:txBody>
      </p:sp>
      <p:sp>
        <p:nvSpPr>
          <p:cNvPr id="13" name="矩形 44"/>
          <p:cNvSpPr/>
          <p:nvPr>
            <p:custDataLst>
              <p:tags r:id="rId12"/>
            </p:custDataLst>
          </p:nvPr>
        </p:nvSpPr>
        <p:spPr>
          <a:xfrm>
            <a:off x="4256405" y="5100320"/>
            <a:ext cx="630809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光纤系统标准的适用性体现在它能够适应不同光纤通信系统的需求，确保各种应用下的光纤链路性能达到预期标准。</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4256405" y="4805680"/>
            <a:ext cx="630809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光纤系统标准的适用性</a:t>
            </a:r>
            <a:endParaRPr lang="zh-CN" altLang="en-US" b="1">
              <a:solidFill>
                <a:schemeClr val="accent3"/>
              </a:solidFill>
              <a:latin typeface="+mn-ea"/>
              <a:cs typeface="+mn-ea"/>
            </a:endParaRPr>
          </a:p>
        </p:txBody>
      </p:sp>
    </p:spTree>
    <p:custDataLst>
      <p:tags r:id="rId1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540510"/>
            <a:ext cx="5963285" cy="3830955"/>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单元六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网络综合布线工程管理与测试验收</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284942" y="610392"/>
            <a:ext cx="9915421" cy="3892550"/>
            <a:chOff x="1611967" y="525937"/>
            <a:chExt cx="9915421" cy="3892550"/>
          </a:xfrm>
        </p:grpSpPr>
        <p:sp>
          <p:nvSpPr>
            <p:cNvPr id="17" name="文本框 16"/>
            <p:cNvSpPr txBox="1"/>
            <p:nvPr/>
          </p:nvSpPr>
          <p:spPr>
            <a:xfrm>
              <a:off x="1611967" y="2850037"/>
              <a:ext cx="5702935"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网络综合布线工程的验收</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三</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808480" y="617220"/>
            <a:ext cx="955103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2">
                    <a:lumMod val="75000"/>
                  </a:schemeClr>
                </a:solidFill>
              </a:rPr>
              <a:t>任务实施</a:t>
            </a:r>
            <a:endParaRPr lang="zh-CN" altLang="en-US" sz="3600">
              <a:solidFill>
                <a:schemeClr val="accent2">
                  <a:lumMod val="75000"/>
                </a:schemeClr>
              </a:solidFill>
            </a:endParaRPr>
          </a:p>
          <a:p>
            <a:r>
              <a:rPr lang="en-US" altLang="zh-CN" sz="3200">
                <a:solidFill>
                  <a:schemeClr val="accent2">
                    <a:lumMod val="75000"/>
                  </a:schemeClr>
                </a:solidFill>
              </a:rPr>
              <a:t>1. </a:t>
            </a:r>
            <a:r>
              <a:rPr lang="zh-CN" altLang="en-US" sz="3200">
                <a:solidFill>
                  <a:schemeClr val="accent2">
                    <a:lumMod val="75000"/>
                  </a:schemeClr>
                </a:solidFill>
              </a:rPr>
              <a:t>系统设计</a:t>
            </a:r>
            <a:endParaRPr lang="zh-CN" altLang="en-US" sz="3200">
              <a:solidFill>
                <a:schemeClr val="accent2">
                  <a:lumMod val="75000"/>
                </a:schemeClr>
              </a:solidFill>
            </a:endParaRPr>
          </a:p>
        </p:txBody>
      </p:sp>
      <p:sp>
        <p:nvSpPr>
          <p:cNvPr id="2" name="矩形 5"/>
          <p:cNvSpPr/>
          <p:nvPr>
            <p:custDataLst>
              <p:tags r:id="rId2"/>
            </p:custDataLst>
          </p:nvPr>
        </p:nvSpPr>
        <p:spPr>
          <a:xfrm>
            <a:off x="945336" y="329283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信息点与配线间配置</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45336" y="384788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根据公司要求，楼层总共设置</a:t>
            </a:r>
            <a:r>
              <a:rPr lang="en-US" altLang="zh-CN" sz="1600" dirty="0">
                <a:ln>
                  <a:noFill/>
                  <a:prstDash val="sysDot"/>
                </a:ln>
                <a:solidFill>
                  <a:schemeClr val="tx1">
                    <a:lumMod val="85000"/>
                    <a:lumOff val="15000"/>
                  </a:schemeClr>
                </a:solidFill>
                <a:latin typeface="+mn-ea"/>
                <a:cs typeface="+mn-ea"/>
                <a:sym typeface="+mn-ea"/>
              </a:rPr>
              <a:t>26</a:t>
            </a:r>
            <a:r>
              <a:rPr lang="zh-CN" altLang="en-US" sz="1600" dirty="0">
                <a:ln>
                  <a:noFill/>
                  <a:prstDash val="sysDot"/>
                </a:ln>
                <a:solidFill>
                  <a:schemeClr val="tx1">
                    <a:lumMod val="85000"/>
                    <a:lumOff val="15000"/>
                  </a:schemeClr>
                </a:solidFill>
                <a:latin typeface="+mn-ea"/>
                <a:cs typeface="+mn-ea"/>
                <a:sym typeface="+mn-ea"/>
              </a:rPr>
              <a:t>个信息点，其中数据点和语音点各</a:t>
            </a:r>
            <a:r>
              <a:rPr lang="en-US" altLang="zh-CN" sz="1600" dirty="0">
                <a:ln>
                  <a:noFill/>
                  <a:prstDash val="sysDot"/>
                </a:ln>
                <a:solidFill>
                  <a:schemeClr val="tx1">
                    <a:lumMod val="85000"/>
                    <a:lumOff val="15000"/>
                  </a:schemeClr>
                </a:solidFill>
                <a:latin typeface="+mn-ea"/>
                <a:cs typeface="+mn-ea"/>
                <a:sym typeface="+mn-ea"/>
              </a:rPr>
              <a:t>13</a:t>
            </a:r>
            <a:r>
              <a:rPr lang="zh-CN" altLang="en-US" sz="1600" dirty="0">
                <a:ln>
                  <a:noFill/>
                  <a:prstDash val="sysDot"/>
                </a:ln>
                <a:solidFill>
                  <a:schemeClr val="tx1">
                    <a:lumMod val="85000"/>
                    <a:lumOff val="15000"/>
                  </a:schemeClr>
                </a:solidFill>
                <a:latin typeface="+mn-ea"/>
                <a:cs typeface="+mn-ea"/>
                <a:sym typeface="+mn-ea"/>
              </a:rPr>
              <a:t>个，均安装信息插座</a:t>
            </a:r>
            <a:r>
              <a:rPr lang="en-US" altLang="zh-CN" sz="1600" dirty="0">
                <a:ln>
                  <a:noFill/>
                  <a:prstDash val="sysDot"/>
                </a:ln>
                <a:solidFill>
                  <a:schemeClr val="tx1">
                    <a:lumMod val="85000"/>
                    <a:lumOff val="15000"/>
                  </a:schemeClr>
                </a:solidFill>
                <a:latin typeface="+mn-ea"/>
                <a:cs typeface="+mn-ea"/>
                <a:sym typeface="+mn-ea"/>
              </a:rPr>
              <a:t>13</a:t>
            </a:r>
            <a:r>
              <a:rPr lang="zh-CN" altLang="en-US" sz="1600" dirty="0">
                <a:ln>
                  <a:noFill/>
                  <a:prstDash val="sysDot"/>
                </a:ln>
                <a:solidFill>
                  <a:schemeClr val="tx1">
                    <a:lumMod val="85000"/>
                    <a:lumOff val="15000"/>
                  </a:schemeClr>
                </a:solidFill>
                <a:latin typeface="+mn-ea"/>
                <a:cs typeface="+mn-ea"/>
                <a:sym typeface="+mn-ea"/>
              </a:rPr>
              <a:t>个，采用</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类缆线，配线间设在</a:t>
            </a:r>
            <a:r>
              <a:rPr lang="en-US" altLang="zh-CN" sz="1600" dirty="0">
                <a:ln>
                  <a:noFill/>
                  <a:prstDash val="sysDot"/>
                </a:ln>
                <a:solidFill>
                  <a:schemeClr val="tx1">
                    <a:lumMod val="85000"/>
                    <a:lumOff val="15000"/>
                  </a:schemeClr>
                </a:solidFill>
                <a:latin typeface="+mn-ea"/>
                <a:cs typeface="+mn-ea"/>
                <a:sym typeface="+mn-ea"/>
              </a:rPr>
              <a:t>307</a:t>
            </a:r>
            <a:r>
              <a:rPr lang="zh-CN" altLang="en-US" sz="1600" dirty="0">
                <a:ln>
                  <a:noFill/>
                  <a:prstDash val="sysDot"/>
                </a:ln>
                <a:solidFill>
                  <a:schemeClr val="tx1">
                    <a:lumMod val="85000"/>
                    <a:lumOff val="15000"/>
                  </a:schemeClr>
                </a:solidFill>
                <a:latin typeface="+mn-ea"/>
                <a:cs typeface="+mn-ea"/>
                <a:sym typeface="+mn-ea"/>
              </a:rPr>
              <a:t>管理间，安装</a:t>
            </a:r>
            <a:r>
              <a:rPr lang="en-US" altLang="zh-CN" sz="1600" dirty="0">
                <a:ln>
                  <a:noFill/>
                  <a:prstDash val="sysDot"/>
                </a:ln>
                <a:solidFill>
                  <a:schemeClr val="tx1">
                    <a:lumMod val="85000"/>
                    <a:lumOff val="15000"/>
                  </a:schemeClr>
                </a:solidFill>
                <a:latin typeface="+mn-ea"/>
                <a:cs typeface="+mn-ea"/>
                <a:sym typeface="+mn-ea"/>
              </a:rPr>
              <a:t>2</a:t>
            </a:r>
            <a:r>
              <a:rPr lang="zh-CN" altLang="en-US" sz="1600" dirty="0">
                <a:ln>
                  <a:noFill/>
                  <a:prstDash val="sysDot"/>
                </a:ln>
                <a:solidFill>
                  <a:schemeClr val="tx1">
                    <a:lumMod val="85000"/>
                    <a:lumOff val="15000"/>
                  </a:schemeClr>
                </a:solidFill>
                <a:latin typeface="+mn-ea"/>
                <a:cs typeface="+mn-ea"/>
                <a:sym typeface="+mn-ea"/>
              </a:rPr>
              <a:t>个数据配线架。</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e6e6d3f0-970b-11f0-af38-56d16b1b3697.jpg@base@tag=imgScale&amp;m=1&amp;w=475&amp;h=738&amp;q=95e6e6d3f0-970b-11f0-af38-56d16b1b3697"/>
          <p:cNvPicPr>
            <a:picLocks noChangeAspect="1"/>
          </p:cNvPicPr>
          <p:nvPr>
            <p:custDataLst>
              <p:tags r:id="rId4"/>
            </p:custDataLst>
          </p:nvPr>
        </p:nvPicPr>
        <p:blipFill>
          <a:blip r:embed="rId5"/>
          <a:srcRect l="7111" r="7111"/>
          <a:stretch>
            <a:fillRect/>
          </a:stretch>
        </p:blipFill>
        <p:spPr>
          <a:xfrm>
            <a:off x="1342390" y="1663065"/>
            <a:ext cx="977265" cy="151828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2319020"/>
            <a:ext cx="333375" cy="28384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80000"/>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e6e6d3d1-970b-11f0-af38-56d16b1b3697.jpg@base@tag=imgScale&amp;m=1&amp;w=475&amp;h=738&amp;q=95e6e6d3d1-970b-11f0-af38-56d16b1b3697"/>
          <p:cNvPicPr>
            <a:picLocks noChangeAspect="1"/>
          </p:cNvPicPr>
          <p:nvPr>
            <p:custDataLst>
              <p:tags r:id="rId7"/>
            </p:custDataLst>
          </p:nvPr>
        </p:nvPicPr>
        <p:blipFill>
          <a:blip r:embed="rId8"/>
          <a:srcRect l="1690" r="1690"/>
          <a:stretch>
            <a:fillRect/>
          </a:stretch>
        </p:blipFill>
        <p:spPr>
          <a:xfrm>
            <a:off x="3974465" y="1666875"/>
            <a:ext cx="977265" cy="151828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2308860"/>
            <a:ext cx="333375" cy="28384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80000"/>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84059" y="328839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系统拓扑结构图</a:t>
            </a:r>
            <a:endParaRPr lang="zh-CN" altLang="en-US" b="1">
              <a:solidFill>
                <a:schemeClr val="accent2"/>
              </a:solidFill>
              <a:latin typeface="+mn-ea"/>
              <a:cs typeface="+mn-ea"/>
            </a:endParaRPr>
          </a:p>
        </p:txBody>
      </p:sp>
      <p:sp>
        <p:nvSpPr>
          <p:cNvPr id="21" name="矩形 14"/>
          <p:cNvSpPr/>
          <p:nvPr>
            <p:custDataLst>
              <p:tags r:id="rId11"/>
            </p:custDataLst>
          </p:nvPr>
        </p:nvSpPr>
        <p:spPr>
          <a:xfrm>
            <a:off x="3584059" y="385360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公司楼层综合布线系统拓扑图需详细展示网络结构，确保信息点与配线间的有效连接。</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e6e6d3ed-970b-11f0-af38-56d16b1b3697.jpg@base@tag=imgScale&amp;m=1&amp;w=475&amp;h=738&amp;q=95e6e6d3ed-970b-11f0-af38-56d16b1b3697"/>
          <p:cNvPicPr>
            <a:picLocks noChangeAspect="1"/>
          </p:cNvPicPr>
          <p:nvPr>
            <p:custDataLst>
              <p:tags r:id="rId12"/>
            </p:custDataLst>
          </p:nvPr>
        </p:nvPicPr>
        <p:blipFill>
          <a:blip r:embed="rId13"/>
          <a:srcRect t="19020" b="19020"/>
          <a:stretch>
            <a:fillRect/>
          </a:stretch>
        </p:blipFill>
        <p:spPr>
          <a:xfrm>
            <a:off x="6608445" y="1666875"/>
            <a:ext cx="977265" cy="151828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2308860"/>
            <a:ext cx="333375" cy="28384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80000"/>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01410" y="3288665"/>
            <a:ext cx="230632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信息点布局与编号规则</a:t>
            </a:r>
            <a:endParaRPr lang="zh-CN" altLang="en-US" b="1">
              <a:solidFill>
                <a:schemeClr val="accent3"/>
              </a:solidFill>
              <a:latin typeface="+mn-ea"/>
              <a:cs typeface="+mn-ea"/>
            </a:endParaRPr>
          </a:p>
        </p:txBody>
      </p:sp>
      <p:sp>
        <p:nvSpPr>
          <p:cNvPr id="30" name="矩形 23"/>
          <p:cNvSpPr/>
          <p:nvPr>
            <p:custDataLst>
              <p:tags r:id="rId16"/>
            </p:custDataLst>
          </p:nvPr>
        </p:nvSpPr>
        <p:spPr>
          <a:xfrm>
            <a:off x="6194203" y="385360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信息点采用机柜编号＋配线架编号＋配线架端口编号＋插座底盒编号＋房间编号的规则进行编号，以保证每个信息点的唯一性和可追溯性。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e6e6d4b1-970b-11f0-af38-56d16b1b3697.jpg@base@tag=imgScale&amp;m=1&amp;w=475&amp;h=738&amp;q=95e6e6d4b1-970b-11f0-af38-56d16b1b3697"/>
          <p:cNvPicPr>
            <a:picLocks noChangeAspect="1"/>
          </p:cNvPicPr>
          <p:nvPr>
            <p:custDataLst>
              <p:tags r:id="rId17"/>
            </p:custDataLst>
          </p:nvPr>
        </p:nvPicPr>
        <p:blipFill rotWithShape="1">
          <a:blip r:embed="rId18"/>
          <a:srcRect l="7111" r="7111"/>
          <a:stretch>
            <a:fillRect/>
          </a:stretch>
        </p:blipFill>
        <p:spPr>
          <a:xfrm>
            <a:off x="9168765" y="1663065"/>
            <a:ext cx="977265" cy="151828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2319020"/>
            <a:ext cx="333375" cy="28384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80000"/>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70925" y="3293110"/>
            <a:ext cx="280479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水平桥架与信息点安装要求</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80475" y="3849370"/>
            <a:ext cx="24599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水平主干采用</a:t>
            </a:r>
            <a:r>
              <a:rPr lang="en-US" altLang="zh-CN" sz="1600" dirty="0">
                <a:ln>
                  <a:noFill/>
                  <a:prstDash val="sysDot"/>
                </a:ln>
                <a:solidFill>
                  <a:schemeClr val="tx1">
                    <a:lumMod val="85000"/>
                    <a:lumOff val="15000"/>
                  </a:schemeClr>
                </a:solidFill>
                <a:latin typeface="+mn-ea"/>
                <a:cs typeface="+mn-ea"/>
                <a:sym typeface="+mn-ea"/>
              </a:rPr>
              <a:t>100mm</a:t>
            </a:r>
            <a:r>
              <a:rPr lang="zh-CN" altLang="en-US" sz="1600" dirty="0">
                <a:ln>
                  <a:noFill/>
                  <a:prstDash val="sysDot"/>
                </a:ln>
                <a:solidFill>
                  <a:schemeClr val="tx1">
                    <a:lumMod val="85000"/>
                    <a:lumOff val="15000"/>
                  </a:schemeClr>
                </a:solidFill>
                <a:latin typeface="+mn-ea"/>
                <a:cs typeface="+mn-ea"/>
                <a:sym typeface="+mn-ea"/>
              </a:rPr>
              <a:t>水平桥架敷设，信息点安装墙面或隔断离地</a:t>
            </a:r>
            <a:r>
              <a:rPr lang="en-US" altLang="zh-CN" sz="1600" dirty="0">
                <a:ln>
                  <a:noFill/>
                  <a:prstDash val="sysDot"/>
                </a:ln>
                <a:solidFill>
                  <a:schemeClr val="tx1">
                    <a:lumMod val="85000"/>
                    <a:lumOff val="15000"/>
                  </a:schemeClr>
                </a:solidFill>
                <a:latin typeface="+mn-ea"/>
                <a:cs typeface="+mn-ea"/>
                <a:sym typeface="+mn-ea"/>
              </a:rPr>
              <a:t>30cm</a:t>
            </a:r>
            <a:r>
              <a:rPr lang="zh-CN" altLang="en-US" sz="1600" dirty="0">
                <a:ln>
                  <a:noFill/>
                  <a:prstDash val="sysDot"/>
                </a:ln>
                <a:solidFill>
                  <a:schemeClr val="tx1">
                    <a:lumMod val="85000"/>
                    <a:lumOff val="15000"/>
                  </a:schemeClr>
                </a:solidFill>
                <a:latin typeface="+mn-ea"/>
                <a:cs typeface="+mn-ea"/>
                <a:sym typeface="+mn-ea"/>
              </a:rPr>
              <a:t>，采用明装方式，以确保布线系统的稳定性和便于维护。</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680845" y="608330"/>
            <a:ext cx="5699760" cy="763270"/>
          </a:xfrm>
        </p:spPr>
        <p:txBody>
          <a:bodyPr/>
          <a:lstStyle/>
          <a:p>
            <a:r>
              <a:rPr lang="en-US" altLang="zh-CN" sz="3200">
                <a:solidFill>
                  <a:schemeClr val="accent2">
                    <a:lumMod val="75000"/>
                  </a:schemeClr>
                </a:solidFill>
              </a:rPr>
              <a:t>2. </a:t>
            </a:r>
            <a:r>
              <a:rPr lang="zh-CN" altLang="en-US" sz="3200">
                <a:solidFill>
                  <a:schemeClr val="accent2">
                    <a:lumMod val="75000"/>
                  </a:schemeClr>
                </a:solidFill>
              </a:rPr>
              <a:t>系统测试</a:t>
            </a:r>
            <a:endParaRPr lang="zh-CN" altLang="en-US" sz="3200">
              <a:solidFill>
                <a:schemeClr val="accent2">
                  <a:lumMod val="75000"/>
                </a:schemeClr>
              </a:solidFill>
            </a:endParaRPr>
          </a:p>
        </p:txBody>
      </p:sp>
      <p:pic>
        <p:nvPicPr>
          <p:cNvPr id="129" name="图片 128" descr="/data/temp/e642dac6-970b-11f0-af5b-72ecbdd5775c.jpg@base@tag=imgScale&amp;m=1&amp;w=1537&amp;h=1903&amp;q=95e642dac6-970b-11f0-af5b-72ecbdd5775c"/>
          <p:cNvPicPr>
            <a:picLocks noChangeAspect="1"/>
          </p:cNvPicPr>
          <p:nvPr>
            <p:custDataLst>
              <p:tags r:id="rId2"/>
            </p:custDataLst>
          </p:nvPr>
        </p:nvPicPr>
        <p:blipFill rotWithShape="1">
          <a:blip r:embed="rId3"/>
          <a:srcRect l="16066" r="330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043752" y="1662922"/>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1043940" y="2105660"/>
            <a:ext cx="587502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使用</a:t>
            </a:r>
            <a:r>
              <a:rPr lang="en-US" altLang="zh-CN" sz="1600" kern="0" dirty="0">
                <a:ln>
                  <a:noFill/>
                  <a:prstDash val="sysDot"/>
                </a:ln>
                <a:solidFill>
                  <a:schemeClr val="tx1">
                    <a:lumMod val="85000"/>
                    <a:lumOff val="15000"/>
                  </a:schemeClr>
                </a:solidFill>
                <a:latin typeface="+mn-ea"/>
                <a:sym typeface="+mn-ea"/>
              </a:rPr>
              <a:t>Fluke</a:t>
            </a:r>
            <a:r>
              <a:rPr lang="zh-CN" altLang="en-US" sz="1600" kern="0" dirty="0">
                <a:ln>
                  <a:noFill/>
                  <a:prstDash val="sysDot"/>
                </a:ln>
                <a:solidFill>
                  <a:schemeClr val="tx1">
                    <a:lumMod val="85000"/>
                    <a:lumOff val="15000"/>
                  </a:schemeClr>
                </a:solidFill>
                <a:latin typeface="+mn-ea"/>
                <a:sym typeface="+mn-ea"/>
              </a:rPr>
              <a:t>测试布线系统的信道链路和永久链路，介绍</a:t>
            </a:r>
            <a:r>
              <a:rPr lang="en-US" altLang="zh-CN" sz="1600" kern="0" dirty="0">
                <a:ln>
                  <a:noFill/>
                  <a:prstDash val="sysDot"/>
                </a:ln>
                <a:solidFill>
                  <a:schemeClr val="tx1">
                    <a:lumMod val="85000"/>
                    <a:lumOff val="15000"/>
                  </a:schemeClr>
                </a:solidFill>
                <a:latin typeface="+mn-ea"/>
                <a:sym typeface="+mn-ea"/>
              </a:rPr>
              <a:t>Fluke</a:t>
            </a:r>
            <a:r>
              <a:rPr lang="zh-CN" altLang="en-US" sz="1600" kern="0" dirty="0">
                <a:ln>
                  <a:noFill/>
                  <a:prstDash val="sysDot"/>
                </a:ln>
                <a:solidFill>
                  <a:schemeClr val="tx1">
                    <a:lumMod val="85000"/>
                    <a:lumOff val="15000"/>
                  </a:schemeClr>
                </a:solidFill>
                <a:latin typeface="+mn-ea"/>
                <a:sym typeface="+mn-ea"/>
              </a:rPr>
              <a:t>测试工具的使用方法，确保测试的准确性和高效性。</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585023" y="1727571"/>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测试工具介绍与使用方法</a:t>
            </a:r>
            <a:endParaRPr lang="zh-CN" altLang="en-US"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1044385" y="1664190"/>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1043940" y="3725545"/>
            <a:ext cx="587502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对布线系统进行信道链路和永久链路的测试，确保每个信息点的连接质量和性能满足设计要求。</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585023" y="3346947"/>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测试信道链路与永久链路</a:t>
            </a:r>
            <a:endParaRPr lang="zh-CN" altLang="en-US"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1044385" y="3283566"/>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1043940" y="5344795"/>
            <a:ext cx="587502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设计表格记录测试结果，并进行分析，以评估布线系统的性能和可靠性。</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585023" y="4966323"/>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测试结果记录与分析</a:t>
            </a:r>
            <a:endParaRPr lang="zh-CN" altLang="en-US"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1044385" y="4902942"/>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124879" y="1744683"/>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124879" y="4983436"/>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24879" y="3364060"/>
            <a:ext cx="269493" cy="269493"/>
          </a:xfrm>
          <a:prstGeom prst="rect">
            <a:avLst/>
          </a:prstGeom>
        </p:spPr>
      </p:pic>
    </p:spTree>
    <p:custDataLst>
      <p:tags r:id="rId2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1787525" y="608330"/>
            <a:ext cx="9789795" cy="705485"/>
          </a:xfrm>
          <a:noFill/>
        </p:spPr>
        <p:txBody>
          <a:bodyPr wrap="square"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dirty="0">
                <a:solidFill>
                  <a:schemeClr val="accent2">
                    <a:lumMod val="75000"/>
                  </a:schemeClr>
                </a:solidFill>
              </a:rPr>
              <a:t>3. </a:t>
            </a:r>
            <a:r>
              <a:rPr lang="zh-CN" altLang="en-US" sz="3200" dirty="0">
                <a:solidFill>
                  <a:schemeClr val="accent2">
                    <a:lumMod val="75000"/>
                  </a:schemeClr>
                </a:solidFill>
              </a:rPr>
              <a:t>系统验收</a:t>
            </a:r>
            <a:endParaRPr lang="zh-CN" altLang="en-US" sz="3200" dirty="0">
              <a:solidFill>
                <a:schemeClr val="accent2">
                  <a:lumMod val="75000"/>
                </a:schemeClr>
              </a:solidFill>
            </a:endParaRPr>
          </a:p>
        </p:txBody>
      </p:sp>
      <p:sp>
        <p:nvSpPr>
          <p:cNvPr id="2" name="任意形状 2"/>
          <p:cNvSpPr/>
          <p:nvPr>
            <p:custDataLst>
              <p:tags r:id="rId2"/>
            </p:custDataLst>
          </p:nvPr>
        </p:nvSpPr>
        <p:spPr>
          <a:xfrm>
            <a:off x="797281" y="1309381"/>
            <a:ext cx="10799725" cy="4707995"/>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4" name="任意形状 1"/>
          <p:cNvSpPr/>
          <p:nvPr>
            <p:custDataLst>
              <p:tags r:id="rId3"/>
            </p:custDataLst>
          </p:nvPr>
        </p:nvSpPr>
        <p:spPr>
          <a:xfrm>
            <a:off x="797281" y="1366755"/>
            <a:ext cx="10799725" cy="4650555"/>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6" name="任意多边形: 形状 20"/>
          <p:cNvSpPr/>
          <p:nvPr>
            <p:custDataLst>
              <p:tags r:id="rId4"/>
            </p:custDataLst>
          </p:nvPr>
        </p:nvSpPr>
        <p:spPr>
          <a:xfrm>
            <a:off x="793343" y="1402191"/>
            <a:ext cx="10796845" cy="4618702"/>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endParaRPr>
          </a:p>
        </p:txBody>
      </p:sp>
      <p:sp>
        <p:nvSpPr>
          <p:cNvPr id="8" name="椭圆 22"/>
          <p:cNvSpPr/>
          <p:nvPr>
            <p:custDataLst>
              <p:tags r:id="rId5"/>
            </p:custDataLst>
          </p:nvPr>
        </p:nvSpPr>
        <p:spPr>
          <a:xfrm>
            <a:off x="2332304" y="2414666"/>
            <a:ext cx="916557" cy="916557"/>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0" name="矩形 8"/>
          <p:cNvSpPr/>
          <p:nvPr>
            <p:custDataLst>
              <p:tags r:id="rId6"/>
            </p:custDataLst>
          </p:nvPr>
        </p:nvSpPr>
        <p:spPr>
          <a:xfrm>
            <a:off x="2281680" y="3518263"/>
            <a:ext cx="1017618" cy="421301"/>
          </a:xfrm>
          <a:prstGeom prst="rect">
            <a:avLst/>
          </a:prstGeom>
          <a:noFill/>
        </p:spPr>
        <p:txBody>
          <a:bodyPr wrap="none" lIns="0" tIns="0" rIns="0" bIns="0" rtlCol="0">
            <a:noAutofit/>
          </a:bodyPr>
          <a:p>
            <a:pPr algn="ctr">
              <a:spcBef>
                <a:spcPct val="0"/>
              </a:spcBef>
              <a:spcAft>
                <a:spcPct val="0"/>
              </a:spcAft>
            </a:pPr>
            <a:r>
              <a:rPr kumimoji="1" lang="en-US" altLang="zh-CN" sz="2800" b="1">
                <a:solidFill>
                  <a:schemeClr val="lt1">
                    <a:lumMod val="100000"/>
                  </a:schemeClr>
                </a:solidFill>
                <a:latin typeface="+mn-ea"/>
                <a:cs typeface="+mn-ea"/>
              </a:rPr>
              <a:t>01</a:t>
            </a:r>
            <a:endParaRPr kumimoji="1" lang="en-US" altLang="zh-CN" sz="2800" b="1">
              <a:solidFill>
                <a:schemeClr val="lt1">
                  <a:lumMod val="100000"/>
                </a:schemeClr>
              </a:solidFill>
              <a:latin typeface="+mn-ea"/>
              <a:cs typeface="+mn-ea"/>
            </a:endParaRPr>
          </a:p>
        </p:txBody>
      </p:sp>
      <p:sp>
        <p:nvSpPr>
          <p:cNvPr id="15" name="矩形 9"/>
          <p:cNvSpPr/>
          <p:nvPr>
            <p:custDataLst>
              <p:tags r:id="rId7"/>
            </p:custDataLst>
          </p:nvPr>
        </p:nvSpPr>
        <p:spPr>
          <a:xfrm>
            <a:off x="1101090" y="4373245"/>
            <a:ext cx="3109595" cy="129540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参照中华人民共和国国家标准</a:t>
            </a:r>
            <a:r>
              <a:rPr lang="en-US" altLang="zh-CN" sz="1600">
                <a:solidFill>
                  <a:schemeClr val="lt1">
                    <a:lumMod val="100000"/>
                  </a:schemeClr>
                </a:solidFill>
                <a:latin typeface="+mn-ea"/>
                <a:cs typeface="+mn-ea"/>
              </a:rPr>
              <a:t>GB/T 50312 - 2016</a:t>
            </a:r>
            <a:r>
              <a:rPr lang="zh-CN" altLang="en-US" sz="1600">
                <a:solidFill>
                  <a:schemeClr val="lt1">
                    <a:lumMod val="100000"/>
                  </a:schemeClr>
                </a:solidFill>
                <a:latin typeface="+mn-ea"/>
                <a:cs typeface="+mn-ea"/>
              </a:rPr>
              <a:t>《综合布线系统工程验收规范》进行系统验收，概述该标准的主要内容和要求。</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5758404" y="2414666"/>
            <a:ext cx="916557" cy="916557"/>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8" name="矩形 10"/>
          <p:cNvSpPr/>
          <p:nvPr>
            <p:custDataLst>
              <p:tags r:id="rId9"/>
            </p:custDataLst>
          </p:nvPr>
        </p:nvSpPr>
        <p:spPr>
          <a:xfrm>
            <a:off x="5707781" y="3510950"/>
            <a:ext cx="1017618" cy="421301"/>
          </a:xfrm>
          <a:prstGeom prst="rect">
            <a:avLst/>
          </a:prstGeom>
          <a:noFill/>
        </p:spPr>
        <p:txBody>
          <a:bodyPr wrap="none" lIns="0" tIns="0" rIns="0" bIns="0" rtlCol="0">
            <a:noAutofit/>
          </a:bodyPr>
          <a:p>
            <a:pPr algn="ctr">
              <a:spcBef>
                <a:spcPct val="0"/>
              </a:spcBef>
              <a:spcAft>
                <a:spcPct val="0"/>
              </a:spcAft>
            </a:pPr>
            <a:r>
              <a:rPr kumimoji="1" lang="en-US" altLang="zh-CN" sz="2800" b="1">
                <a:solidFill>
                  <a:schemeClr val="lt1">
                    <a:lumMod val="100000"/>
                  </a:schemeClr>
                </a:solidFill>
                <a:latin typeface="+mn-ea"/>
                <a:cs typeface="+mn-ea"/>
              </a:rPr>
              <a:t>02</a:t>
            </a:r>
            <a:endParaRPr kumimoji="1" lang="en-US" altLang="zh-CN" sz="2800" b="1">
              <a:solidFill>
                <a:schemeClr val="lt1">
                  <a:lumMod val="100000"/>
                </a:schemeClr>
              </a:solidFill>
              <a:latin typeface="+mn-ea"/>
              <a:cs typeface="+mn-ea"/>
            </a:endParaRPr>
          </a:p>
        </p:txBody>
      </p:sp>
      <p:sp>
        <p:nvSpPr>
          <p:cNvPr id="34" name="矩形 11"/>
          <p:cNvSpPr/>
          <p:nvPr>
            <p:custDataLst>
              <p:tags r:id="rId10"/>
            </p:custDataLst>
          </p:nvPr>
        </p:nvSpPr>
        <p:spPr>
          <a:xfrm>
            <a:off x="4632960" y="4365625"/>
            <a:ext cx="2853055" cy="129540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根据国家标准，详细描述验收项目和测试过程，确保每个环节都符合规定，保证布线系统的质量。</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9185067" y="2414666"/>
            <a:ext cx="916557" cy="916557"/>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36" name="矩形 12"/>
          <p:cNvSpPr/>
          <p:nvPr>
            <p:custDataLst>
              <p:tags r:id="rId12"/>
            </p:custDataLst>
          </p:nvPr>
        </p:nvSpPr>
        <p:spPr>
          <a:xfrm>
            <a:off x="9134443" y="3510950"/>
            <a:ext cx="1017619" cy="421301"/>
          </a:xfrm>
          <a:prstGeom prst="rect">
            <a:avLst/>
          </a:prstGeom>
          <a:noFill/>
        </p:spPr>
        <p:txBody>
          <a:bodyPr wrap="none" lIns="0" tIns="0" rIns="0" bIns="0" rtlCol="0">
            <a:noAutofit/>
          </a:bodyPr>
          <a:p>
            <a:pPr algn="ctr">
              <a:spcBef>
                <a:spcPct val="0"/>
              </a:spcBef>
              <a:spcAft>
                <a:spcPct val="0"/>
              </a:spcAft>
            </a:pPr>
            <a:r>
              <a:rPr kumimoji="1" lang="en-US" altLang="zh-CN" sz="2800" b="1">
                <a:solidFill>
                  <a:schemeClr val="lt1">
                    <a:lumMod val="100000"/>
                  </a:schemeClr>
                </a:solidFill>
                <a:latin typeface="+mn-ea"/>
                <a:cs typeface="+mn-ea"/>
              </a:rPr>
              <a:t>03</a:t>
            </a:r>
            <a:endParaRPr kumimoji="1" lang="en-US" altLang="zh-CN" sz="2800" b="1">
              <a:solidFill>
                <a:schemeClr val="lt1">
                  <a:lumMod val="100000"/>
                </a:schemeClr>
              </a:solidFill>
              <a:latin typeface="+mn-ea"/>
              <a:cs typeface="+mn-ea"/>
            </a:endParaRPr>
          </a:p>
        </p:txBody>
      </p:sp>
      <p:sp>
        <p:nvSpPr>
          <p:cNvPr id="37" name="矩形 15"/>
          <p:cNvSpPr/>
          <p:nvPr>
            <p:custDataLst>
              <p:tags r:id="rId13"/>
            </p:custDataLst>
          </p:nvPr>
        </p:nvSpPr>
        <p:spPr>
          <a:xfrm>
            <a:off x="8058785" y="4365625"/>
            <a:ext cx="3225800" cy="129540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记录验收结果，并进行评估，确保布线系统达到设计要求和使用标准，为后续的使用和维护提供依据。</a:t>
            </a:r>
            <a:endParaRPr lang="zh-CN" altLang="en-US" sz="1600">
              <a:solidFill>
                <a:schemeClr val="lt1">
                  <a:lumMod val="100000"/>
                </a:schemeClr>
              </a:solidFill>
              <a:latin typeface="+mn-ea"/>
              <a:cs typeface="+mn-ea"/>
            </a:endParaRPr>
          </a:p>
        </p:txBody>
      </p:sp>
      <p:sp>
        <p:nvSpPr>
          <p:cNvPr id="38" name="矩形 16"/>
          <p:cNvSpPr/>
          <p:nvPr>
            <p:custDataLst>
              <p:tags r:id="rId14"/>
            </p:custDataLst>
          </p:nvPr>
        </p:nvSpPr>
        <p:spPr>
          <a:xfrm>
            <a:off x="1649446" y="3960939"/>
            <a:ext cx="2283249" cy="3328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国家标准</a:t>
            </a:r>
            <a:r>
              <a:rPr lang="en-US" altLang="zh-CN" sz="1600" b="1">
                <a:solidFill>
                  <a:schemeClr val="lt1">
                    <a:lumMod val="100000"/>
                  </a:schemeClr>
                </a:solidFill>
                <a:latin typeface="+mn-ea"/>
                <a:cs typeface="+mn-ea"/>
              </a:rPr>
              <a:t>GB/T 50312 - 2016</a:t>
            </a:r>
            <a:r>
              <a:rPr lang="zh-CN" altLang="en-US" sz="1600" b="1">
                <a:solidFill>
                  <a:schemeClr val="lt1">
                    <a:lumMod val="100000"/>
                  </a:schemeClr>
                </a:solidFill>
                <a:latin typeface="+mn-ea"/>
                <a:cs typeface="+mn-ea"/>
              </a:rPr>
              <a:t>概述</a:t>
            </a:r>
            <a:endParaRPr lang="zh-CN" altLang="en-US" sz="1600" b="1">
              <a:solidFill>
                <a:schemeClr val="lt1">
                  <a:lumMod val="100000"/>
                </a:schemeClr>
              </a:solidFill>
              <a:latin typeface="+mn-ea"/>
              <a:cs typeface="+mn-ea"/>
            </a:endParaRPr>
          </a:p>
        </p:txBody>
      </p:sp>
      <p:sp>
        <p:nvSpPr>
          <p:cNvPr id="39" name="矩形 17"/>
          <p:cNvSpPr/>
          <p:nvPr>
            <p:custDataLst>
              <p:tags r:id="rId15"/>
            </p:custDataLst>
          </p:nvPr>
        </p:nvSpPr>
        <p:spPr>
          <a:xfrm>
            <a:off x="5076109" y="3960939"/>
            <a:ext cx="2283249" cy="3328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验收项目与测试过程</a:t>
            </a:r>
            <a:endParaRPr lang="zh-CN" altLang="en-US" sz="1600" b="1">
              <a:solidFill>
                <a:schemeClr val="lt1">
                  <a:lumMod val="100000"/>
                </a:schemeClr>
              </a:solidFill>
              <a:latin typeface="+mn-ea"/>
              <a:cs typeface="+mn-ea"/>
            </a:endParaRPr>
          </a:p>
        </p:txBody>
      </p:sp>
      <p:sp>
        <p:nvSpPr>
          <p:cNvPr id="40" name="矩形 21"/>
          <p:cNvSpPr/>
          <p:nvPr>
            <p:custDataLst>
              <p:tags r:id="rId16"/>
            </p:custDataLst>
          </p:nvPr>
        </p:nvSpPr>
        <p:spPr>
          <a:xfrm>
            <a:off x="8502210" y="3960939"/>
            <a:ext cx="2283249" cy="3328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验收结果的记录与评估</a:t>
            </a:r>
            <a:endParaRPr lang="zh-CN" altLang="en-US" sz="1600"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551111" y="2634035"/>
            <a:ext cx="480675" cy="478210"/>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993523" y="2656535"/>
            <a:ext cx="447909" cy="433142"/>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424687" y="2634035"/>
            <a:ext cx="438768" cy="478208"/>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530350" y="620395"/>
            <a:ext cx="6964680" cy="763270"/>
          </a:xfrm>
        </p:spPr>
        <p:txBody>
          <a:bodyPr/>
          <a:lstStyle/>
          <a:p>
            <a:r>
              <a:rPr lang="zh-CN" altLang="en-US" sz="3600">
                <a:solidFill>
                  <a:schemeClr val="accent2">
                    <a:lumMod val="75000"/>
                  </a:schemeClr>
                </a:solidFill>
              </a:rPr>
              <a:t>知识链接</a:t>
            </a:r>
            <a:br>
              <a:rPr lang="zh-CN" altLang="en-US" sz="3200">
                <a:solidFill>
                  <a:schemeClr val="accent2">
                    <a:lumMod val="75000"/>
                  </a:schemeClr>
                </a:solidFill>
              </a:rPr>
            </a:br>
            <a:r>
              <a:rPr lang="en-US" altLang="zh-CN" sz="3200">
                <a:solidFill>
                  <a:schemeClr val="accent2">
                    <a:lumMod val="75000"/>
                  </a:schemeClr>
                </a:solidFill>
              </a:rPr>
              <a:t>1. </a:t>
            </a:r>
            <a:r>
              <a:rPr lang="zh-CN" altLang="en-US" sz="3200">
                <a:solidFill>
                  <a:schemeClr val="accent2">
                    <a:lumMod val="75000"/>
                  </a:schemeClr>
                </a:solidFill>
              </a:rPr>
              <a:t>现场物理验收</a:t>
            </a:r>
            <a:endParaRPr lang="zh-CN" altLang="en-US" sz="3200">
              <a:solidFill>
                <a:schemeClr val="accent2">
                  <a:lumMod val="75000"/>
                </a:schemeClr>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data/temp/a4165d0e-970c-11f0-8838-6e6cc0292aeb.jpg@base@tag=imgScale&amp;m=1&amp;w=1075&amp;h=1908&amp;q=95a4165d0e-970c-11f0-8838-6e6cc0292aeb"/>
          <p:cNvPicPr>
            <a:picLocks noChangeAspect="1"/>
          </p:cNvPicPr>
          <p:nvPr>
            <p:custDataLst>
              <p:tags r:id="rId3"/>
            </p:custDataLst>
          </p:nvPr>
        </p:nvPicPr>
        <p:blipFill>
          <a:blip r:embed="rId4"/>
          <a:srcRect l="10740" r="4693"/>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855307" y="1368440"/>
            <a:ext cx="7000096" cy="4565619"/>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756892" y="2130665"/>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工作区子系统验收关注线槽走向、布线的美观与规范性，信息插座的规范安装，以及信息面板的固定情况和标志的完整性。</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7"/>
            </p:custDataLst>
          </p:nvPr>
        </p:nvSpPr>
        <p:spPr>
          <a:xfrm>
            <a:off x="756892" y="1802331"/>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1"/>
                </a:solidFill>
                <a:uFillTx/>
                <a:latin typeface="+mn-ea"/>
                <a:sym typeface="+mn-ea"/>
              </a:rPr>
              <a:t>工作区子系统验收标准</a:t>
            </a:r>
            <a:endParaRPr lang="zh-CN" altLang="en-US" b="1" dirty="0">
              <a:solidFill>
                <a:schemeClr val="accent1"/>
              </a:solidFill>
              <a:uFillTx/>
              <a:latin typeface="+mn-ea"/>
              <a:sym typeface="+mn-ea"/>
            </a:endParaRPr>
          </a:p>
        </p:txBody>
      </p:sp>
      <p:sp>
        <p:nvSpPr>
          <p:cNvPr id="30" name="正文"/>
          <p:cNvSpPr txBox="1"/>
          <p:nvPr>
            <p:custDataLst>
              <p:tags r:id="rId8"/>
            </p:custDataLst>
          </p:nvPr>
        </p:nvSpPr>
        <p:spPr>
          <a:xfrm>
            <a:off x="4558088" y="2130665"/>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配线子系统验收着重于线槽安装的规范性，槽与槽、槽与槽盖的接合情况，托架和吊杆的安装牢固性，以及水平干线槽内缆线的固定情况。</a:t>
            </a:r>
            <a:endParaRPr lang="zh-CN" altLang="en-US" sz="1600" kern="0" dirty="0">
              <a:ln>
                <a:noFill/>
                <a:prstDash val="sysDot"/>
              </a:ln>
              <a:solidFill>
                <a:schemeClr val="tx1">
                  <a:lumMod val="85000"/>
                  <a:lumOff val="15000"/>
                </a:schemeClr>
              </a:solidFill>
              <a:uFillTx/>
              <a:latin typeface="+mn-ea"/>
              <a:sym typeface="+mn-ea"/>
            </a:endParaRPr>
          </a:p>
        </p:txBody>
      </p:sp>
      <p:sp>
        <p:nvSpPr>
          <p:cNvPr id="31" name="标题"/>
          <p:cNvSpPr txBox="1"/>
          <p:nvPr>
            <p:custDataLst>
              <p:tags r:id="rId9"/>
            </p:custDataLst>
          </p:nvPr>
        </p:nvSpPr>
        <p:spPr>
          <a:xfrm>
            <a:off x="4558088" y="1802331"/>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2"/>
                </a:solidFill>
                <a:uFillTx/>
                <a:latin typeface="+mn-ea"/>
                <a:sym typeface="+mn-ea"/>
              </a:rPr>
              <a:t>配线子系统验收要求</a:t>
            </a:r>
            <a:endParaRPr lang="zh-CN" altLang="en-US" b="1" dirty="0">
              <a:solidFill>
                <a:schemeClr val="accent2"/>
              </a:solidFill>
              <a:uFillTx/>
              <a:latin typeface="+mn-ea"/>
              <a:sym typeface="+mn-ea"/>
            </a:endParaRPr>
          </a:p>
        </p:txBody>
      </p:sp>
      <p:sp>
        <p:nvSpPr>
          <p:cNvPr id="34" name="正文"/>
          <p:cNvSpPr txBox="1"/>
          <p:nvPr>
            <p:custDataLst>
              <p:tags r:id="rId10"/>
            </p:custDataLst>
          </p:nvPr>
        </p:nvSpPr>
        <p:spPr>
          <a:xfrm>
            <a:off x="756892" y="4338364"/>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干线子系统验收内容包括配线子系统验收的要点，同时需检查楼层间洞口的封闭性，缆线的固定间隔和拐弯处的弧度。</a:t>
            </a:r>
            <a:endParaRPr lang="zh-CN" altLang="en-US" sz="1600" kern="0" dirty="0">
              <a:ln>
                <a:noFill/>
                <a:prstDash val="sysDot"/>
              </a:ln>
              <a:solidFill>
                <a:schemeClr val="tx1">
                  <a:lumMod val="85000"/>
                  <a:lumOff val="15000"/>
                </a:schemeClr>
              </a:solidFill>
              <a:uFillTx/>
              <a:latin typeface="+mn-ea"/>
              <a:sym typeface="+mn-ea"/>
            </a:endParaRPr>
          </a:p>
        </p:txBody>
      </p:sp>
      <p:sp>
        <p:nvSpPr>
          <p:cNvPr id="35" name="标题"/>
          <p:cNvSpPr txBox="1"/>
          <p:nvPr>
            <p:custDataLst>
              <p:tags r:id="rId11"/>
            </p:custDataLst>
          </p:nvPr>
        </p:nvSpPr>
        <p:spPr>
          <a:xfrm>
            <a:off x="756892" y="4010030"/>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3"/>
                </a:solidFill>
                <a:uFillTx/>
                <a:latin typeface="+mn-ea"/>
                <a:sym typeface="+mn-ea"/>
              </a:rPr>
              <a:t>干线子系统验收内容</a:t>
            </a:r>
            <a:endParaRPr lang="zh-CN" altLang="en-US" b="1" dirty="0">
              <a:solidFill>
                <a:schemeClr val="accent3"/>
              </a:solidFill>
              <a:uFillTx/>
              <a:latin typeface="+mn-ea"/>
              <a:sym typeface="+mn-ea"/>
            </a:endParaRPr>
          </a:p>
        </p:txBody>
      </p:sp>
      <p:sp>
        <p:nvSpPr>
          <p:cNvPr id="10" name="正文"/>
          <p:cNvSpPr txBox="1"/>
          <p:nvPr>
            <p:custDataLst>
              <p:tags r:id="rId12"/>
            </p:custDataLst>
          </p:nvPr>
        </p:nvSpPr>
        <p:spPr>
          <a:xfrm>
            <a:off x="4558088" y="4338364"/>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管理间、设备间子系统验收需要检查机柜安装位置的正确性，机柜的规格、型号、外观是否符合要求，以及跳线制作和配线面板接线的美观整洁。</a:t>
            </a:r>
            <a:endParaRPr lang="zh-CN" altLang="en-US" sz="1600" kern="0" dirty="0">
              <a:ln>
                <a:noFill/>
                <a:prstDash val="sysDot"/>
              </a:ln>
              <a:solidFill>
                <a:schemeClr val="tx1">
                  <a:lumMod val="85000"/>
                  <a:lumOff val="15000"/>
                </a:schemeClr>
              </a:solidFill>
              <a:uFillTx/>
              <a:latin typeface="+mn-ea"/>
              <a:sym typeface="+mn-ea"/>
            </a:endParaRPr>
          </a:p>
        </p:txBody>
      </p:sp>
      <p:sp>
        <p:nvSpPr>
          <p:cNvPr id="37" name="标题"/>
          <p:cNvSpPr txBox="1"/>
          <p:nvPr>
            <p:custDataLst>
              <p:tags r:id="rId13"/>
            </p:custDataLst>
          </p:nvPr>
        </p:nvSpPr>
        <p:spPr>
          <a:xfrm>
            <a:off x="4558088" y="4010030"/>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4"/>
                </a:solidFill>
                <a:uFillTx/>
                <a:latin typeface="+mn-ea"/>
                <a:sym typeface="+mn-ea"/>
              </a:rPr>
              <a:t>管理间、设备间子系统验收</a:t>
            </a:r>
            <a:endParaRPr lang="zh-CN" altLang="en-US" b="1" dirty="0">
              <a:solidFill>
                <a:schemeClr val="accent4"/>
              </a:solidFill>
              <a:uFillTx/>
              <a:latin typeface="+mn-ea"/>
              <a:sym typeface="+mn-ea"/>
            </a:endParaRPr>
          </a:p>
        </p:txBody>
      </p:sp>
    </p:spTree>
    <p:custDataLst>
      <p:tags r:id="rId1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53540" y="745490"/>
            <a:ext cx="984250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 </a:t>
            </a:r>
            <a:r>
              <a:rPr lang="zh-CN" altLang="en-US" sz="3200">
                <a:solidFill>
                  <a:schemeClr val="accent2">
                    <a:lumMod val="75000"/>
                  </a:schemeClr>
                </a:solidFill>
              </a:rPr>
              <a:t>设备安装验收</a:t>
            </a:r>
            <a:endParaRPr lang="zh-CN" altLang="en-US" sz="3200">
              <a:solidFill>
                <a:schemeClr val="accent2">
                  <a:lumMod val="75000"/>
                </a:schemeClr>
              </a:solidFill>
            </a:endParaRPr>
          </a:p>
        </p:txBody>
      </p:sp>
      <p:sp>
        <p:nvSpPr>
          <p:cNvPr id="2" name="矩形 5"/>
          <p:cNvSpPr/>
          <p:nvPr>
            <p:custDataLst>
              <p:tags r:id="rId2"/>
            </p:custDataLst>
          </p:nvPr>
        </p:nvSpPr>
        <p:spPr>
          <a:xfrm>
            <a:off x="2989580" y="3340735"/>
            <a:ext cx="2402840" cy="48260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机柜、配线架安装要求</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2989580" y="3880485"/>
            <a:ext cx="2402840" cy="156400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机柜和配线架的安装验收关注机柜的位置、规格、型号、外观，机柜内网络设备的有序安装，跳线制作的规范性，以及配线面板界限的美观整洁和线序的合理性。</a:t>
            </a:r>
            <a:endParaRPr lang="zh-CN" altLang="en-US" sz="1600" dirty="0">
              <a:ln>
                <a:noFill/>
                <a:prstDash val="sysDot"/>
              </a:ln>
              <a:solidFill>
                <a:schemeClr val="tx1">
                  <a:lumMod val="85000"/>
                  <a:lumOff val="15000"/>
                </a:schemeClr>
              </a:solidFill>
              <a:latin typeface="+mn-ea"/>
              <a:cs typeface="+mn-ea"/>
            </a:endParaRPr>
          </a:p>
        </p:txBody>
      </p:sp>
      <p:pic>
        <p:nvPicPr>
          <p:cNvPr id="16" name="图片 1" descr="/data/temp/a4772fa6-970c-11f0-b34a-3ac2fa9a41bd.jpg@base@tag=imgScale&amp;m=1&amp;w=485&amp;h=753&amp;q=95a4772fa6-970c-11f0-b34a-3ac2fa9a41bd"/>
          <p:cNvPicPr>
            <a:picLocks noChangeAspect="1"/>
          </p:cNvPicPr>
          <p:nvPr>
            <p:custDataLst>
              <p:tags r:id="rId4"/>
            </p:custDataLst>
          </p:nvPr>
        </p:nvPicPr>
        <p:blipFill>
          <a:blip r:embed="rId5"/>
          <a:srcRect l="1757" r="1758"/>
          <a:stretch>
            <a:fillRect/>
          </a:stretch>
        </p:blipFill>
        <p:spPr>
          <a:xfrm>
            <a:off x="3432175" y="1323975"/>
            <a:ext cx="1222375" cy="189928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3121025" y="2037080"/>
            <a:ext cx="435610" cy="43942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a47730b4-970c-11f0-b34a-3ac2fa9a41bd.jpg@base@tag=imgScale&amp;m=1&amp;w=485&amp;h=753&amp;q=95a47730b4-970c-11f0-b34a-3ac2fa9a41bd"/>
          <p:cNvPicPr>
            <a:picLocks noChangeAspect="1"/>
          </p:cNvPicPr>
          <p:nvPr>
            <p:custDataLst>
              <p:tags r:id="rId7"/>
            </p:custDataLst>
          </p:nvPr>
        </p:nvPicPr>
        <p:blipFill>
          <a:blip r:embed="rId8"/>
          <a:srcRect l="1691" r="1691"/>
          <a:stretch>
            <a:fillRect/>
          </a:stretch>
        </p:blipFill>
        <p:spPr>
          <a:xfrm>
            <a:off x="7101205" y="1323975"/>
            <a:ext cx="1222375" cy="189928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6781800" y="2037080"/>
            <a:ext cx="435610" cy="43942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9"/>
          <p:cNvSpPr/>
          <p:nvPr>
            <p:custDataLst>
              <p:tags r:id="rId10"/>
            </p:custDataLst>
          </p:nvPr>
        </p:nvSpPr>
        <p:spPr>
          <a:xfrm>
            <a:off x="6650355" y="3340735"/>
            <a:ext cx="2402840" cy="48260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2"/>
                </a:solidFill>
                <a:latin typeface="+mn-ea"/>
                <a:cs typeface="+mn-ea"/>
              </a:rPr>
              <a:t>信息模块的安装验收</a:t>
            </a:r>
            <a:endParaRPr lang="zh-CN" altLang="en-US" b="1" dirty="0">
              <a:solidFill>
                <a:schemeClr val="accent2"/>
              </a:solidFill>
              <a:latin typeface="+mn-ea"/>
              <a:cs typeface="+mn-ea"/>
            </a:endParaRPr>
          </a:p>
        </p:txBody>
      </p:sp>
      <p:sp>
        <p:nvSpPr>
          <p:cNvPr id="21" name="矩形 10"/>
          <p:cNvSpPr/>
          <p:nvPr>
            <p:custDataLst>
              <p:tags r:id="rId11"/>
            </p:custDataLst>
          </p:nvPr>
        </p:nvSpPr>
        <p:spPr>
          <a:xfrm>
            <a:off x="6650355" y="3880485"/>
            <a:ext cx="2402840" cy="156400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信息模块的安装验收重点在于信息插座安装位置的规范性，插座和盖的平直度，以及螺钉固定和标志的完整性。</a:t>
            </a:r>
            <a:endParaRPr lang="zh-CN" altLang="en-US" sz="1600" dirty="0">
              <a:ln>
                <a:noFill/>
                <a:prstDash val="sysDot"/>
              </a:ln>
              <a:solidFill>
                <a:schemeClr val="tx1">
                  <a:lumMod val="85000"/>
                  <a:lumOff val="15000"/>
                </a:schemeClr>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4391660" y="573405"/>
            <a:ext cx="7016115" cy="763270"/>
          </a:xfrm>
        </p:spPr>
        <p:txBody>
          <a:bodyPr/>
          <a:p>
            <a:r>
              <a:rPr lang="en-US" altLang="en-US" sz="3200">
                <a:solidFill>
                  <a:schemeClr val="accent2">
                    <a:lumMod val="75000"/>
                  </a:schemeClr>
                </a:solidFill>
              </a:rPr>
              <a:t>3. </a:t>
            </a:r>
            <a:r>
              <a:rPr lang="zh-CN" altLang="en-US" sz="3200">
                <a:solidFill>
                  <a:schemeClr val="accent2">
                    <a:lumMod val="75000"/>
                  </a:schemeClr>
                </a:solidFill>
              </a:rPr>
              <a:t>缆线的安装与布放的检查验收</a:t>
            </a:r>
            <a:endParaRPr lang="zh-CN" altLang="en-US" sz="3200">
              <a:solidFill>
                <a:schemeClr val="accent2">
                  <a:lumMod val="75000"/>
                </a:schemeClr>
              </a:solidFill>
            </a:endParaRPr>
          </a:p>
        </p:txBody>
      </p:sp>
      <p:pic>
        <p:nvPicPr>
          <p:cNvPr id="4" name="图片 3" descr="/data/temp/a41a5d9c-970c-11f0-8cb4-ca92cdc9a7e2.jpg@base@tag=imgScale&amp;m=1&amp;w=1102&amp;h=1904&amp;q=95a41a5d9c-970c-11f0-8cb4-ca92cdc9a7e2"/>
          <p:cNvPicPr>
            <a:picLocks noChangeAspect="1"/>
          </p:cNvPicPr>
          <p:nvPr>
            <p:custDataLst>
              <p:tags r:id="rId2"/>
            </p:custDataLst>
          </p:nvPr>
        </p:nvPicPr>
        <p:blipFill>
          <a:blip r:embed="rId3"/>
          <a:srcRect l="11429" r="11429"/>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394238" y="132148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4910266" y="130561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缆线和桥架的安装要求</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4908997" y="165978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缆线和桥架的安装验收需要确保位置符合设计要求，安装符合规范，以及接地的正确性。</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545936" y="178800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536415" y="333926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394238" y="289559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4910266" y="287972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线槽的安装要求</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4908997" y="323389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线槽的安装验收要求桥架及线槽的安装位置符合施工图规定，水平度和垂直度的偏差在允许范围内，截断处和拼接处应平滑无毛刺，吊架和支架安装应垂直牢固。</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394238" y="446970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4910266" y="445383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缆线布放规范</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4908997" y="480800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缆线布放的验收需要检查缆线规格和路由是否符合设计要求，两端标号和标签的正确性与清晰度，拐弯处的规范性，以及线槽、线固定和是否存在裸线的情况。</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85925" y="836295"/>
            <a:ext cx="337883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en-US" spc="0" dirty="0">
                <a:solidFill>
                  <a:schemeClr val="accent1"/>
                </a:solidFill>
                <a:uFillTx/>
              </a:rPr>
              <a:t>4. </a:t>
            </a:r>
            <a:r>
              <a:rPr lang="zh-CN" altLang="en-US" spc="0" dirty="0">
                <a:solidFill>
                  <a:schemeClr val="accent1"/>
                </a:solidFill>
                <a:uFillTx/>
              </a:rPr>
              <a:t>室外光缆布线</a:t>
            </a:r>
            <a:endParaRPr lang="zh-CN" altLang="en-US" spc="0" dirty="0">
              <a:solidFill>
                <a:schemeClr val="accent1"/>
              </a:solidFill>
              <a:uFillTx/>
            </a:endParaRPr>
          </a:p>
        </p:txBody>
      </p:sp>
      <p:pic>
        <p:nvPicPr>
          <p:cNvPr id="2" name="图片 4" descr="/data/temp/a32c8357-970c-11f0-af5b-72ecbdd5775c.jpg@base@tag=imgScale&amp;m=1&amp;w=509&amp;h=273&amp;q=95a32c8357-970c-11f0-af5b-72ecbdd5775c"/>
          <p:cNvPicPr>
            <a:picLocks noChangeAspect="1"/>
          </p:cNvPicPr>
          <p:nvPr>
            <p:custDataLst>
              <p:tags r:id="rId2"/>
            </p:custDataLst>
          </p:nvPr>
        </p:nvPicPr>
        <p:blipFill>
          <a:blip r:embed="rId3"/>
          <a:srcRect t="9834" b="9834"/>
          <a:stretch>
            <a:fillRect/>
          </a:stretch>
        </p:blipFill>
        <p:spPr>
          <a:xfrm>
            <a:off x="1709801" y="266287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a32c834b-970c-11f0-af5b-72ecbdd5775c.jpg@base@tag=imgScale&amp;m=1&amp;w=509&amp;h=273&amp;q=95a32c834b-970c-11f0-af5b-72ecbdd5775c"/>
          <p:cNvPicPr>
            <a:picLocks noChangeAspect="1"/>
          </p:cNvPicPr>
          <p:nvPr>
            <p:custDataLst>
              <p:tags r:id="rId4"/>
            </p:custDataLst>
          </p:nvPr>
        </p:nvPicPr>
        <p:blipFill>
          <a:blip r:embed="rId5"/>
          <a:srcRect t="10423" b="10423"/>
          <a:stretch>
            <a:fillRect/>
          </a:stretch>
        </p:blipFill>
        <p:spPr>
          <a:xfrm>
            <a:off x="1709801" y="386169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a32c8409-970c-11f0-af5b-72ecbdd5775c.jpg@base@tag=imgScale&amp;m=1&amp;w=509&amp;h=273&amp;q=95a32c8409-970c-11f0-af5b-72ecbdd5775c"/>
          <p:cNvPicPr>
            <a:picLocks noChangeAspect="1"/>
          </p:cNvPicPr>
          <p:nvPr>
            <p:custDataLst>
              <p:tags r:id="rId6"/>
            </p:custDataLst>
          </p:nvPr>
        </p:nvPicPr>
        <p:blipFill rotWithShape="1">
          <a:blip r:embed="rId7"/>
          <a:srcRect t="9736" b="9736"/>
          <a:stretch>
            <a:fillRect/>
          </a:stretch>
        </p:blipFill>
        <p:spPr>
          <a:xfrm>
            <a:off x="1709801" y="506050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a32c828d-970c-11f0-af5b-72ecbdd5775c.jpg@base@tag=imgScale&amp;m=1&amp;w=508&amp;h=273&amp;q=95a32c828d-970c-11f0-af5b-72ecbdd5775c"/>
          <p:cNvPicPr>
            <a:picLocks noChangeAspect="1"/>
          </p:cNvPicPr>
          <p:nvPr>
            <p:custDataLst>
              <p:tags r:id="rId8"/>
            </p:custDataLst>
          </p:nvPr>
        </p:nvPicPr>
        <p:blipFill>
          <a:blip r:embed="rId9"/>
          <a:srcRect t="9780" b="9781"/>
          <a:stretch>
            <a:fillRect/>
          </a:stretch>
        </p:blipFill>
        <p:spPr>
          <a:xfrm>
            <a:off x="1709801" y="146278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776345" y="1840230"/>
            <a:ext cx="73488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架空布线验收关注竖杆位置的正确性，吊线规格、垂度、高度的符合性，以及卡挂钩间隔的规范性。</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776162" y="1504667"/>
            <a:ext cx="4943147" cy="274796"/>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架空布线验收细节</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776345" y="3039110"/>
            <a:ext cx="73488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管道布线验收需要检查管孔规格、位置的正确性，缆线规格和走向路由，以及防护设施的设置。</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776345" y="2703195"/>
            <a:ext cx="73488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管道布线验收要求</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776345" y="4237990"/>
            <a:ext cx="73488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直埋布线验收标准包括光缆规格的符合性，敷设位置和深度的正确性，防护铁管的设置，以及回填时的复原与夯实。</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776345" y="3902075"/>
            <a:ext cx="73488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直埋布线验收标准</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776345" y="5436870"/>
            <a:ext cx="73488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隧道缆线布线验收规范要求光缆规格的符合性，位置和路由的合理性，以及设计的规范性。</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776345" y="5100955"/>
            <a:ext cx="73488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隧道缆线布线验收规范</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85925" y="836295"/>
            <a:ext cx="337883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zh-CN" spc="0" dirty="0">
                <a:solidFill>
                  <a:schemeClr val="accent1"/>
                </a:solidFill>
                <a:uFillTx/>
              </a:rPr>
              <a:t>5. </a:t>
            </a:r>
            <a:r>
              <a:rPr lang="zh-CN" altLang="en-US" spc="0" dirty="0">
                <a:solidFill>
                  <a:schemeClr val="accent1"/>
                </a:solidFill>
                <a:uFillTx/>
              </a:rPr>
              <a:t>验收文档编制</a:t>
            </a:r>
            <a:endParaRPr lang="zh-CN" altLang="en-US" spc="0" dirty="0">
              <a:solidFill>
                <a:schemeClr val="accent1"/>
              </a:solidFill>
              <a:uFillTx/>
            </a:endParaRPr>
          </a:p>
        </p:txBody>
      </p:sp>
      <p:sp>
        <p:nvSpPr>
          <p:cNvPr id="18" name="任意多边形: 形状 37"/>
          <p:cNvSpPr/>
          <p:nvPr>
            <p:custDataLst>
              <p:tags r:id="rId2"/>
            </p:custDataLst>
          </p:nvPr>
        </p:nvSpPr>
        <p:spPr>
          <a:xfrm>
            <a:off x="22225" y="1853910"/>
            <a:ext cx="3060606" cy="4028612"/>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w="12700" cap="flat" cmpd="sng" algn="ctr">
            <a:gradFill>
              <a:gsLst>
                <a:gs pos="100000">
                  <a:srgbClr val="000000">
                    <a:lumMod val="50000"/>
                    <a:lumOff val="50000"/>
                    <a:alpha val="30000"/>
                  </a:srgbClr>
                </a:gs>
                <a:gs pos="15000">
                  <a:srgbClr val="FFFFFF">
                    <a:lumMod val="20000"/>
                    <a:lumOff val="80000"/>
                    <a:alpha val="0"/>
                  </a:srgbClr>
                </a:gs>
              </a:gsLst>
              <a:lin ang="0" scaled="0"/>
            </a:gradFill>
            <a:prstDash val="solid"/>
            <a:miter lim="800000"/>
          </a:ln>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0" name="矩形 19"/>
          <p:cNvSpPr/>
          <p:nvPr>
            <p:custDataLst>
              <p:tags r:id="rId3"/>
            </p:custDataLst>
          </p:nvPr>
        </p:nvSpPr>
        <p:spPr>
          <a:xfrm>
            <a:off x="3082925" y="5434965"/>
            <a:ext cx="7062470" cy="396240"/>
          </a:xfrm>
          <a:prstGeom prst="rect">
            <a:avLst/>
          </a:prstGeom>
          <a:noFill/>
        </p:spPr>
        <p:txBody>
          <a:bodyPr wrap="square" lIns="0" tIns="0" rIns="0" bIns="36000" rtlCol="0" anchor="b">
            <a:noAutofit/>
          </a:bodyPr>
          <a:p>
            <a:pPr indent="0" fontAlgn="auto">
              <a:lnSpc>
                <a:spcPct val="150000"/>
              </a:lnSpc>
              <a:spcBef>
                <a:spcPct val="0"/>
              </a:spcBef>
              <a:spcAft>
                <a:spcPct val="0"/>
              </a:spcAft>
            </a:pPr>
            <a:r>
              <a:rPr lang="zh-CN" altLang="en-US" b="1" dirty="0">
                <a:solidFill>
                  <a:srgbClr val="376FFF"/>
                </a:solidFill>
                <a:latin typeface="微软雅黑" panose="020B0503020204020204" charset="-122"/>
                <a:cs typeface="微软雅黑" panose="020B0503020204020204" charset="-122"/>
              </a:rPr>
              <a:t>综合布线系统工程中各项技术指标和技术要求的测试记录，如缆线的主要电气性能、光缆的光学传输特性等测试数据。</a:t>
            </a:r>
            <a:endParaRPr lang="zh-CN" altLang="en-US" b="1" dirty="0">
              <a:solidFill>
                <a:srgbClr val="376FFF"/>
              </a:solidFill>
              <a:latin typeface="微软雅黑" panose="020B0503020204020204" charset="-122"/>
              <a:cs typeface="微软雅黑" panose="020B0503020204020204" charset="-122"/>
            </a:endParaRPr>
          </a:p>
        </p:txBody>
      </p:sp>
      <p:sp>
        <p:nvSpPr>
          <p:cNvPr id="23" name="矩形 22"/>
          <p:cNvSpPr/>
          <p:nvPr>
            <p:custDataLst>
              <p:tags r:id="rId4"/>
            </p:custDataLst>
          </p:nvPr>
        </p:nvSpPr>
        <p:spPr>
          <a:xfrm>
            <a:off x="3529965" y="4293870"/>
            <a:ext cx="7063105" cy="396240"/>
          </a:xfrm>
          <a:prstGeom prst="rect">
            <a:avLst/>
          </a:prstGeom>
          <a:noFill/>
        </p:spPr>
        <p:txBody>
          <a:bodyPr wrap="square" lIns="0" tIns="0" rIns="0" bIns="36000" rtlCol="0" anchor="b">
            <a:noAutofit/>
          </a:bodyPr>
          <a:p>
            <a:pPr indent="0" fontAlgn="auto">
              <a:lnSpc>
                <a:spcPct val="150000"/>
              </a:lnSpc>
              <a:spcBef>
                <a:spcPct val="0"/>
              </a:spcBef>
              <a:spcAft>
                <a:spcPct val="0"/>
              </a:spcAft>
            </a:pPr>
            <a:r>
              <a:rPr lang="zh-CN" altLang="en-US" b="1" dirty="0">
                <a:solidFill>
                  <a:srgbClr val="FFC000"/>
                </a:solidFill>
                <a:latin typeface="微软雅黑" panose="020B0503020204020204" charset="-122"/>
                <a:cs typeface="微软雅黑" panose="020B0503020204020204" charset="-122"/>
              </a:rPr>
              <a:t>设备、机架和主要部件的数量明细表，即将整个工程中所用的设备、机架和主要部件分别统计，清晰地列出其型号、规格、程式和数量。</a:t>
            </a:r>
            <a:endParaRPr lang="zh-CN" altLang="en-US" b="1" dirty="0">
              <a:solidFill>
                <a:srgbClr val="FFC000"/>
              </a:solidFill>
              <a:latin typeface="微软雅黑" panose="020B0503020204020204" charset="-122"/>
              <a:cs typeface="微软雅黑" panose="020B0503020204020204" charset="-122"/>
            </a:endParaRPr>
          </a:p>
        </p:txBody>
      </p:sp>
      <p:sp>
        <p:nvSpPr>
          <p:cNvPr id="26" name="矩形 25"/>
          <p:cNvSpPr/>
          <p:nvPr>
            <p:custDataLst>
              <p:tags r:id="rId5"/>
            </p:custDataLst>
          </p:nvPr>
        </p:nvSpPr>
        <p:spPr>
          <a:xfrm>
            <a:off x="3529965" y="3100705"/>
            <a:ext cx="7062470" cy="396240"/>
          </a:xfrm>
          <a:prstGeom prst="rect">
            <a:avLst/>
          </a:prstGeom>
          <a:noFill/>
        </p:spPr>
        <p:txBody>
          <a:bodyPr wrap="square" lIns="0" tIns="0" rIns="0" bIns="36000" rtlCol="0" anchor="b">
            <a:noAutofit/>
          </a:bodyPr>
          <a:p>
            <a:pPr lvl="0" indent="0" algn="l" fontAlgn="auto">
              <a:lnSpc>
                <a:spcPct val="150000"/>
              </a:lnSpc>
              <a:buClrTx/>
              <a:buSzTx/>
              <a:buFontTx/>
            </a:pPr>
            <a:r>
              <a:rPr lang="zh-CN" altLang="en-US" b="1" dirty="0">
                <a:solidFill>
                  <a:srgbClr val="17D594"/>
                </a:solidFill>
                <a:latin typeface="微软雅黑" panose="020B0503020204020204" charset="-122"/>
                <a:cs typeface="微软雅黑" panose="020B0503020204020204" charset="-122"/>
                <a:sym typeface="微软雅黑" panose="020B0503020204020204" charset="-122"/>
              </a:rPr>
              <a:t>在安装施工中，一些重要部位或关键段落的施工说明，如建筑群配线架和建筑物配线架合用时，它们连接端子的分区和容量等。</a:t>
            </a:r>
            <a:endParaRPr lang="zh-CN" altLang="en-US" b="1" dirty="0">
              <a:solidFill>
                <a:srgbClr val="17D594"/>
              </a:solidFill>
              <a:latin typeface="微软雅黑" panose="020B0503020204020204" charset="-122"/>
              <a:cs typeface="微软雅黑" panose="020B0503020204020204" charset="-122"/>
              <a:sym typeface="微软雅黑" panose="020B0503020204020204" charset="-122"/>
            </a:endParaRPr>
          </a:p>
        </p:txBody>
      </p:sp>
      <p:sp>
        <p:nvSpPr>
          <p:cNvPr id="28" name="矩形 27"/>
          <p:cNvSpPr/>
          <p:nvPr>
            <p:custDataLst>
              <p:tags r:id="rId6"/>
            </p:custDataLst>
          </p:nvPr>
        </p:nvSpPr>
        <p:spPr>
          <a:xfrm>
            <a:off x="2922905" y="1907540"/>
            <a:ext cx="6981825" cy="396240"/>
          </a:xfrm>
          <a:prstGeom prst="rect">
            <a:avLst/>
          </a:prstGeom>
          <a:noFill/>
        </p:spPr>
        <p:txBody>
          <a:bodyPr wrap="square" lIns="0" tIns="0" rIns="0" bIns="36000" rtlCol="0" anchor="b">
            <a:noAutofit/>
          </a:bodyPr>
          <a:p>
            <a:pPr indent="0" fontAlgn="auto">
              <a:lnSpc>
                <a:spcPct val="150000"/>
              </a:lnSpc>
              <a:spcBef>
                <a:spcPct val="0"/>
              </a:spcBef>
              <a:spcAft>
                <a:spcPct val="0"/>
              </a:spcAft>
            </a:pPr>
            <a:r>
              <a:rPr lang="zh-CN" altLang="en-US" b="1" dirty="0">
                <a:solidFill>
                  <a:srgbClr val="376FFF"/>
                </a:solidFill>
                <a:latin typeface="微软雅黑" panose="020B0503020204020204" charset="-122"/>
                <a:cs typeface="微软雅黑" panose="020B0503020204020204" charset="-122"/>
              </a:rPr>
              <a:t>综合布线系统工程的主要安装工程量，如主干布线的缆线规格和长度、装设楼层配线架的规格和数量等。</a:t>
            </a:r>
            <a:endParaRPr lang="zh-CN" altLang="en-US" b="1" dirty="0">
              <a:solidFill>
                <a:srgbClr val="376FFF"/>
              </a:solidFill>
              <a:latin typeface="微软雅黑" panose="020B0503020204020204" charset="-122"/>
              <a:cs typeface="微软雅黑" panose="020B0503020204020204" charset="-122"/>
            </a:endParaRPr>
          </a:p>
        </p:txBody>
      </p:sp>
      <p:sp>
        <p:nvSpPr>
          <p:cNvPr id="22" name="椭圆 21"/>
          <p:cNvSpPr/>
          <p:nvPr>
            <p:custDataLst>
              <p:tags r:id="rId7"/>
            </p:custDataLst>
          </p:nvPr>
        </p:nvSpPr>
        <p:spPr>
          <a:xfrm>
            <a:off x="2741505" y="3039268"/>
            <a:ext cx="586247" cy="586247"/>
          </a:xfrm>
          <a:prstGeom prst="ellipse">
            <a:avLst/>
          </a:prstGeom>
          <a:solidFill>
            <a:srgbClr val="17D594"/>
          </a:solidFill>
          <a:ln w="12700" cap="flat" cmpd="sng" algn="ctr">
            <a:gradFill>
              <a:gsLst>
                <a:gs pos="37000">
                  <a:srgbClr val="FFFFFF"/>
                </a:gs>
                <a:gs pos="0">
                  <a:srgbClr val="17D594">
                    <a:lumMod val="20000"/>
                    <a:lumOff val="80000"/>
                  </a:srgbClr>
                </a:gs>
                <a:gs pos="100000">
                  <a:srgbClr val="FFFFFF"/>
                </a:gs>
                <a:gs pos="71000">
                  <a:srgbClr val="17D594">
                    <a:lumMod val="20000"/>
                    <a:lumOff val="80000"/>
                  </a:srgbClr>
                </a:gs>
              </a:gsLst>
              <a:lin ang="15780000" scaled="0"/>
            </a:gradFill>
            <a:prstDash val="solid"/>
            <a:miter lim="800000"/>
          </a:ln>
          <a:effectLst/>
        </p:spPr>
        <p:txBody>
          <a:bodyPr vertOverflow="overflow" horzOverflow="overflow" vert="horz" wrap="none" numCol="1" spcCol="0" rtlCol="0" fromWordArt="0" anchor="ctr" anchorCtr="0" forceAA="0" compatLnSpc="1">
            <a:noAutofit/>
          </a:bodyPr>
          <a:p>
            <a:pPr lvl="0" algn="ctr">
              <a:buClrTx/>
              <a:buSzTx/>
              <a:buFontTx/>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02</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1" name="椭圆 30"/>
          <p:cNvSpPr/>
          <p:nvPr>
            <p:custDataLst>
              <p:tags r:id="rId8"/>
            </p:custDataLst>
          </p:nvPr>
        </p:nvSpPr>
        <p:spPr>
          <a:xfrm>
            <a:off x="2093387" y="5161274"/>
            <a:ext cx="586247" cy="586247"/>
          </a:xfrm>
          <a:prstGeom prst="ellipse">
            <a:avLst/>
          </a:prstGeom>
          <a:solidFill>
            <a:srgbClr val="376FFF"/>
          </a:solidFill>
          <a:ln w="12700" cap="flat" cmpd="sng" algn="ctr">
            <a:gradFill>
              <a:gsLst>
                <a:gs pos="37000">
                  <a:srgbClr val="FFFFFF"/>
                </a:gs>
                <a:gs pos="0">
                  <a:srgbClr val="376FFF">
                    <a:lumMod val="20000"/>
                    <a:lumOff val="80000"/>
                  </a:srgbClr>
                </a:gs>
                <a:gs pos="100000">
                  <a:srgbClr val="FFFFFF"/>
                </a:gs>
                <a:gs pos="71000">
                  <a:srgbClr val="376FFF">
                    <a:lumMod val="20000"/>
                    <a:lumOff val="80000"/>
                  </a:srgbClr>
                </a:gs>
              </a:gsLst>
              <a:lin ang="15780000" scaled="0"/>
            </a:gradFill>
            <a:prstDash val="solid"/>
            <a:miter lim="800000"/>
          </a:ln>
          <a:effectLst/>
        </p:spPr>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04</a:t>
            </a:r>
            <a:endParaRPr lang="en-US" altLang="zh-CN" sz="1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2" name="椭圆 31"/>
          <p:cNvSpPr/>
          <p:nvPr>
            <p:custDataLst>
              <p:tags r:id="rId9"/>
            </p:custDataLst>
          </p:nvPr>
        </p:nvSpPr>
        <p:spPr>
          <a:xfrm>
            <a:off x="2093387" y="1978265"/>
            <a:ext cx="586247" cy="586247"/>
          </a:xfrm>
          <a:prstGeom prst="ellipse">
            <a:avLst/>
          </a:prstGeom>
          <a:solidFill>
            <a:srgbClr val="376FFF"/>
          </a:solidFill>
          <a:ln w="12700" cap="flat" cmpd="sng" algn="ctr">
            <a:gradFill>
              <a:gsLst>
                <a:gs pos="37000">
                  <a:srgbClr val="FFFFFF"/>
                </a:gs>
                <a:gs pos="0">
                  <a:srgbClr val="376FFF">
                    <a:lumMod val="20000"/>
                    <a:lumOff val="80000"/>
                  </a:srgbClr>
                </a:gs>
                <a:gs pos="100000">
                  <a:srgbClr val="FFFFFF"/>
                </a:gs>
                <a:gs pos="71000">
                  <a:srgbClr val="376FFF">
                    <a:lumMod val="20000"/>
                    <a:lumOff val="80000"/>
                  </a:srgbClr>
                </a:gs>
              </a:gsLst>
              <a:lin ang="15780000" scaled="0"/>
            </a:gradFill>
            <a:prstDash val="solid"/>
            <a:miter lim="800000"/>
          </a:ln>
          <a:effectLst/>
        </p:spPr>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01</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6" name="椭圆 35"/>
          <p:cNvSpPr/>
          <p:nvPr>
            <p:custDataLst>
              <p:tags r:id="rId10"/>
            </p:custDataLst>
          </p:nvPr>
        </p:nvSpPr>
        <p:spPr>
          <a:xfrm>
            <a:off x="2741505" y="4100271"/>
            <a:ext cx="586247" cy="586247"/>
          </a:xfrm>
          <a:prstGeom prst="ellipse">
            <a:avLst/>
          </a:prstGeom>
          <a:solidFill>
            <a:srgbClr val="FFC000"/>
          </a:solidFill>
          <a:ln w="12700" cap="flat" cmpd="sng" algn="ctr">
            <a:gradFill>
              <a:gsLst>
                <a:gs pos="37000">
                  <a:srgbClr val="FFFFFF"/>
                </a:gs>
                <a:gs pos="0">
                  <a:srgbClr val="8830FE">
                    <a:lumMod val="20000"/>
                    <a:lumOff val="80000"/>
                  </a:srgbClr>
                </a:gs>
                <a:gs pos="100000">
                  <a:srgbClr val="FFFFFF"/>
                </a:gs>
                <a:gs pos="71000">
                  <a:srgbClr val="FFC000">
                    <a:lumMod val="20000"/>
                    <a:lumOff val="80000"/>
                  </a:srgbClr>
                </a:gs>
              </a:gsLst>
              <a:lin ang="16200000" scaled="0"/>
            </a:gradFill>
            <a:prstDash val="solid"/>
            <a:miter lim="800000"/>
          </a:ln>
          <a:effectLst/>
        </p:spPr>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03</a:t>
            </a:r>
            <a:endParaRPr lang="en-US" altLang="zh-CN" sz="1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1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948055" y="4722495"/>
            <a:ext cx="8858885" cy="1270635"/>
          </a:xfrm>
          <a:prstGeom prst="rect">
            <a:avLst/>
          </a:prstGeom>
          <a:noFill/>
          <a:ln w="12700" cap="flat" cmpd="sng" algn="ctr">
            <a:noFill/>
            <a:prstDash val="solid"/>
            <a:miter lim="800000"/>
          </a:ln>
          <a:effectLst/>
        </p:spPr>
        <p:txBody>
          <a:bodyPr lIns="0" tIns="0" rIns="0" bIns="0" rtlCol="0" anchor="b"/>
          <a:p>
            <a:pPr indent="0" algn="l" fontAlgn="auto">
              <a:lnSpc>
                <a:spcPct val="150000"/>
              </a:lnSpc>
            </a:pPr>
            <a:r>
              <a:rPr lang="zh-CN" altLang="en-US" b="1" kern="0" dirty="0">
                <a:solidFill>
                  <a:srgbClr val="376FFF">
                    <a:lumMod val="50000"/>
                    <a:lumOff val="50000"/>
                  </a:srgbClr>
                </a:solidFill>
                <a:latin typeface="Arial" panose="020B0604020202020204" pitchFamily="34" charset="0"/>
                <a:ea typeface="微软雅黑" panose="020B0503020204020204" charset="-122"/>
              </a:rPr>
              <a:t>（</a:t>
            </a:r>
            <a:r>
              <a:rPr lang="en-US" altLang="zh-CN" b="1" kern="0" dirty="0">
                <a:solidFill>
                  <a:srgbClr val="376FFF">
                    <a:lumMod val="50000"/>
                    <a:lumOff val="50000"/>
                  </a:srgbClr>
                </a:solidFill>
                <a:latin typeface="Arial" panose="020B0604020202020204" pitchFamily="34" charset="0"/>
                <a:ea typeface="微软雅黑" panose="020B0503020204020204" charset="-122"/>
              </a:rPr>
              <a:t>7</a:t>
            </a:r>
            <a:r>
              <a:rPr lang="zh-CN" altLang="en-US" b="1" kern="0" dirty="0">
                <a:solidFill>
                  <a:srgbClr val="376FFF">
                    <a:lumMod val="50000"/>
                    <a:lumOff val="50000"/>
                  </a:srgbClr>
                </a:solidFill>
                <a:latin typeface="Arial" panose="020B0604020202020204" pitchFamily="34" charset="0"/>
                <a:ea typeface="微软雅黑" panose="020B0503020204020204" charset="-122"/>
              </a:rPr>
              <a:t>）在施工过程中，由于各种客观因素，部分变更或修改原有设计或采取相关技术措施时，应提供建设、设计和施工等单位之间对于这些变动情况的协商记录，以及在施工中的检查记录等基础资料。</a:t>
            </a:r>
            <a:endParaRPr lang="zh-CN" altLang="en-US" b="1" kern="0" dirty="0">
              <a:solidFill>
                <a:srgbClr val="376FFF">
                  <a:lumMod val="50000"/>
                  <a:lumOff val="50000"/>
                </a:srgbClr>
              </a:solidFill>
              <a:latin typeface="Arial" panose="020B0604020202020204" pitchFamily="34" charset="0"/>
              <a:ea typeface="微软雅黑" panose="020B0503020204020204" charset="-122"/>
            </a:endParaRPr>
          </a:p>
        </p:txBody>
      </p:sp>
      <p:cxnSp>
        <p:nvCxnSpPr>
          <p:cNvPr id="38" name="直接箭头连接符 37"/>
          <p:cNvCxnSpPr/>
          <p:nvPr>
            <p:custDataLst>
              <p:tags r:id="rId2"/>
            </p:custDataLst>
          </p:nvPr>
        </p:nvCxnSpPr>
        <p:spPr>
          <a:xfrm flipH="1" flipV="1">
            <a:off x="3910758" y="1585052"/>
            <a:ext cx="476613" cy="358855"/>
          </a:xfrm>
          <a:prstGeom prst="straightConnector1">
            <a:avLst/>
          </a:prstGeom>
          <a:noFill/>
          <a:ln w="12700" cap="flat" cmpd="sng" algn="ctr">
            <a:solidFill>
              <a:srgbClr val="376FFF">
                <a:lumMod val="75000"/>
                <a:lumOff val="25000"/>
              </a:srgbClr>
            </a:solidFill>
            <a:prstDash val="solid"/>
            <a:miter lim="800000"/>
            <a:tailEnd type="oval"/>
          </a:ln>
          <a:effectLst/>
        </p:spPr>
      </p:cxnSp>
      <p:sp>
        <p:nvSpPr>
          <p:cNvPr id="9" name="椭圆 8"/>
          <p:cNvSpPr/>
          <p:nvPr>
            <p:custDataLst>
              <p:tags r:id="rId3"/>
            </p:custDataLst>
          </p:nvPr>
        </p:nvSpPr>
        <p:spPr>
          <a:xfrm flipH="1">
            <a:off x="4109998" y="1505244"/>
            <a:ext cx="2392197" cy="2392197"/>
          </a:xfrm>
          <a:prstGeom prst="ellipse">
            <a:avLst/>
          </a:prstGeom>
          <a:solidFill>
            <a:srgbClr val="376FFF">
              <a:lumMod val="75000"/>
              <a:lumOff val="25000"/>
              <a:alpha val="90000"/>
            </a:srgbClr>
          </a:solidFill>
          <a:ln w="12700" cap="flat" cmpd="sng" algn="ctr">
            <a:noFill/>
            <a:prstDash val="solid"/>
            <a:miter lim="800000"/>
          </a:ln>
          <a:effectLst>
            <a:outerShdw blurRad="50800" dist="38100" dir="13500000" algn="br" rotWithShape="0">
              <a:srgbClr val="376FFF">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4"/>
            </p:custDataLst>
          </p:nvPr>
        </p:nvSpPr>
        <p:spPr>
          <a:xfrm flipH="1">
            <a:off x="3873924" y="1292610"/>
            <a:ext cx="2818620" cy="2818618"/>
          </a:xfrm>
          <a:prstGeom prst="ellipse">
            <a:avLst/>
          </a:prstGeom>
          <a:noFill/>
          <a:ln w="12700" cap="flat" cmpd="sng" algn="ctr">
            <a:solidFill>
              <a:srgbClr val="376FFF">
                <a:lumMod val="75000"/>
                <a:lumOff val="25000"/>
                <a:alpha val="35000"/>
              </a:srgbClr>
            </a:solidFill>
            <a:prstDash val="dash"/>
            <a:miter lim="800000"/>
          </a:ln>
          <a:effectLst/>
        </p:spPr>
        <p:txBody>
          <a:bodyPr rtlCol="0" anchor="ctr"/>
          <a:p>
            <a:pPr algn="ctr"/>
            <a:endParaRPr lang="zh-CN" altLang="en-US" dirty="0">
              <a:solidFill>
                <a:srgbClr val="FFFFFF"/>
              </a:solidFill>
              <a:latin typeface="Arial" panose="020B0604020202020204" pitchFamily="34" charset="0"/>
              <a:ea typeface="微软雅黑" panose="020B0503020204020204" charset="-122"/>
            </a:endParaRPr>
          </a:p>
        </p:txBody>
      </p:sp>
      <p:sp>
        <p:nvSpPr>
          <p:cNvPr id="14" name="矩形 13"/>
          <p:cNvSpPr/>
          <p:nvPr>
            <p:custDataLst>
              <p:tags r:id="rId5"/>
            </p:custDataLst>
          </p:nvPr>
        </p:nvSpPr>
        <p:spPr>
          <a:xfrm>
            <a:off x="841375" y="1127125"/>
            <a:ext cx="3010535" cy="2323465"/>
          </a:xfrm>
          <a:prstGeom prst="rect">
            <a:avLst/>
          </a:prstGeom>
          <a:noFill/>
          <a:ln w="12700" cap="flat" cmpd="sng" algn="ctr">
            <a:noFill/>
            <a:prstDash val="solid"/>
            <a:miter lim="800000"/>
          </a:ln>
          <a:effectLst/>
        </p:spPr>
        <p:txBody>
          <a:bodyPr lIns="0" tIns="0" rIns="0" bIns="0" rtlCol="0" anchor="b"/>
          <a:p>
            <a:pPr indent="0" algn="l" fontAlgn="auto">
              <a:lnSpc>
                <a:spcPct val="150000"/>
              </a:lnSpc>
            </a:pPr>
            <a:r>
              <a:rPr lang="zh-CN" altLang="en-US" b="1" kern="0" dirty="0">
                <a:solidFill>
                  <a:srgbClr val="376FFF">
                    <a:lumMod val="75000"/>
                    <a:lumOff val="25000"/>
                  </a:srgbClr>
                </a:solidFill>
                <a:latin typeface="Arial" panose="020B0604020202020204" pitchFamily="34" charset="0"/>
                <a:ea typeface="微软雅黑" panose="020B0503020204020204" charset="-122"/>
              </a:rPr>
              <a:t>（</a:t>
            </a:r>
            <a:r>
              <a:rPr lang="en-US" altLang="zh-CN" b="1" kern="0" dirty="0">
                <a:solidFill>
                  <a:srgbClr val="376FFF">
                    <a:lumMod val="75000"/>
                    <a:lumOff val="25000"/>
                  </a:srgbClr>
                </a:solidFill>
                <a:latin typeface="Arial" panose="020B0604020202020204" pitchFamily="34" charset="0"/>
                <a:ea typeface="微软雅黑" panose="020B0503020204020204" charset="-122"/>
              </a:rPr>
              <a:t>5</a:t>
            </a:r>
            <a:r>
              <a:rPr lang="zh-CN" altLang="en-US" b="1" kern="0" dirty="0">
                <a:solidFill>
                  <a:srgbClr val="376FFF">
                    <a:lumMod val="75000"/>
                    <a:lumOff val="25000"/>
                  </a:srgbClr>
                </a:solidFill>
                <a:latin typeface="Arial" panose="020B0604020202020204" pitchFamily="34" charset="0"/>
                <a:ea typeface="微软雅黑" panose="020B0503020204020204" charset="-122"/>
              </a:rPr>
              <a:t>）综合布线系统工程中如采用计算机辅助设计，应提供程序设计说明和有关数据，以及操作说明、用户手册等文件资料。</a:t>
            </a:r>
            <a:endParaRPr lang="zh-CN" altLang="en-US" b="1" kern="0" dirty="0">
              <a:solidFill>
                <a:srgbClr val="376FFF">
                  <a:lumMod val="75000"/>
                  <a:lumOff val="25000"/>
                </a:srgbClr>
              </a:solidFill>
              <a:latin typeface="Arial" panose="020B0604020202020204" pitchFamily="34" charset="0"/>
              <a:ea typeface="微软雅黑" panose="020B0503020204020204" charset="-122"/>
            </a:endParaRPr>
          </a:p>
        </p:txBody>
      </p:sp>
      <p:sp>
        <p:nvSpPr>
          <p:cNvPr id="3" name="椭圆 2"/>
          <p:cNvSpPr>
            <a:spLocks noChangeAspect="1"/>
          </p:cNvSpPr>
          <p:nvPr>
            <p:custDataLst>
              <p:tags r:id="rId6"/>
            </p:custDataLst>
          </p:nvPr>
        </p:nvSpPr>
        <p:spPr>
          <a:xfrm flipH="1">
            <a:off x="5718986" y="1721227"/>
            <a:ext cx="2460194" cy="2460193"/>
          </a:xfrm>
          <a:prstGeom prst="ellipse">
            <a:avLst/>
          </a:prstGeom>
          <a:noFill/>
          <a:ln w="12700" cap="flat" cmpd="sng" algn="ctr">
            <a:solidFill>
              <a:srgbClr val="376FFF">
                <a:lumMod val="100000"/>
                <a:alpha val="35000"/>
              </a:srgbClr>
            </a:solidFill>
            <a:prstDash val="dash"/>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矩形 3"/>
          <p:cNvSpPr/>
          <p:nvPr>
            <p:custDataLst>
              <p:tags r:id="rId7"/>
            </p:custDataLst>
          </p:nvPr>
        </p:nvSpPr>
        <p:spPr>
          <a:xfrm>
            <a:off x="8434705" y="1236345"/>
            <a:ext cx="3010535" cy="2457450"/>
          </a:xfrm>
          <a:prstGeom prst="rect">
            <a:avLst/>
          </a:prstGeom>
          <a:noFill/>
          <a:ln w="12700" cap="flat" cmpd="sng" algn="ctr">
            <a:noFill/>
            <a:prstDash val="solid"/>
            <a:miter lim="800000"/>
          </a:ln>
          <a:effectLst/>
        </p:spPr>
        <p:txBody>
          <a:bodyPr lIns="0" tIns="0" rIns="0" bIns="0" rtlCol="0" anchor="b"/>
          <a:p>
            <a:pPr indent="0" fontAlgn="auto">
              <a:lnSpc>
                <a:spcPct val="150000"/>
              </a:lnSpc>
            </a:pPr>
            <a:r>
              <a:rPr lang="zh-CN" altLang="en-US" b="1" kern="0" dirty="0">
                <a:solidFill>
                  <a:srgbClr val="376FFF"/>
                </a:solidFill>
                <a:latin typeface="Arial" panose="020B0604020202020204" pitchFamily="34" charset="0"/>
                <a:ea typeface="微软雅黑" panose="020B0503020204020204" charset="-122"/>
              </a:rPr>
              <a:t>（</a:t>
            </a:r>
            <a:r>
              <a:rPr lang="en-US" altLang="zh-CN" b="1" kern="0" dirty="0">
                <a:solidFill>
                  <a:srgbClr val="376FFF"/>
                </a:solidFill>
                <a:latin typeface="Arial" panose="020B0604020202020204" pitchFamily="34" charset="0"/>
                <a:ea typeface="微软雅黑" panose="020B0503020204020204" charset="-122"/>
              </a:rPr>
              <a:t>6</a:t>
            </a:r>
            <a:r>
              <a:rPr lang="zh-CN" altLang="en-US" b="1" kern="0" dirty="0">
                <a:solidFill>
                  <a:srgbClr val="376FFF"/>
                </a:solidFill>
                <a:latin typeface="Arial" panose="020B0604020202020204" pitchFamily="34" charset="0"/>
                <a:ea typeface="微软雅黑" panose="020B0503020204020204" charset="-122"/>
              </a:rPr>
              <a:t>）直埋电缆或地下电缆管道等隐蔽工程经工程监理人员认可的签证，以及设备安装和缆线敷设工序告一段落时，经常驻工地代表或工程监理人员随工检查后的证明等原始记录。</a:t>
            </a:r>
            <a:endParaRPr lang="zh-CN" altLang="en-US" b="1" kern="0" dirty="0">
              <a:solidFill>
                <a:srgbClr val="376FFF"/>
              </a:solidFill>
              <a:latin typeface="Arial" panose="020B0604020202020204" pitchFamily="34" charset="0"/>
              <a:ea typeface="微软雅黑" panose="020B0503020204020204" charset="-122"/>
            </a:endParaRPr>
          </a:p>
        </p:txBody>
      </p:sp>
      <p:sp>
        <p:nvSpPr>
          <p:cNvPr id="6" name="椭圆 5"/>
          <p:cNvSpPr>
            <a:spLocks noChangeAspect="1"/>
          </p:cNvSpPr>
          <p:nvPr>
            <p:custDataLst>
              <p:tags r:id="rId8"/>
            </p:custDataLst>
          </p:nvPr>
        </p:nvSpPr>
        <p:spPr>
          <a:xfrm flipH="1">
            <a:off x="5893111" y="1895911"/>
            <a:ext cx="2111512" cy="2111512"/>
          </a:xfrm>
          <a:prstGeom prst="ellipse">
            <a:avLst/>
          </a:prstGeom>
          <a:solidFill>
            <a:srgbClr val="376FFF">
              <a:alpha val="90000"/>
            </a:srgbClr>
          </a:solidFill>
          <a:ln w="12700" cap="flat" cmpd="sng" algn="ctr">
            <a:noFill/>
            <a:prstDash val="solid"/>
            <a:miter lim="800000"/>
          </a:ln>
          <a:effectLst>
            <a:outerShdw blurRad="50800" dist="38100" dir="13500000" algn="br" rotWithShape="0">
              <a:srgbClr val="376FFF">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9"/>
            </p:custDataLst>
          </p:nvPr>
        </p:nvSpPr>
        <p:spPr>
          <a:xfrm flipH="1">
            <a:off x="5024157" y="2911644"/>
            <a:ext cx="1886177" cy="1886176"/>
          </a:xfrm>
          <a:prstGeom prst="ellipse">
            <a:avLst/>
          </a:prstGeom>
          <a:noFill/>
          <a:ln w="12700" cap="flat" cmpd="sng" algn="ctr">
            <a:solidFill>
              <a:srgbClr val="376FFF">
                <a:lumMod val="50000"/>
                <a:lumOff val="50000"/>
                <a:alpha val="35000"/>
              </a:srgbClr>
            </a:solidFill>
            <a:prstDash val="dash"/>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29" name="直接箭头连接符 28"/>
          <p:cNvCxnSpPr/>
          <p:nvPr>
            <p:custDataLst>
              <p:tags r:id="rId10"/>
            </p:custDataLst>
          </p:nvPr>
        </p:nvCxnSpPr>
        <p:spPr>
          <a:xfrm flipH="1">
            <a:off x="5067131" y="4368830"/>
            <a:ext cx="383969" cy="353832"/>
          </a:xfrm>
          <a:prstGeom prst="straightConnector1">
            <a:avLst/>
          </a:prstGeom>
          <a:noFill/>
          <a:ln w="12700" cap="flat" cmpd="sng" algn="ctr">
            <a:solidFill>
              <a:srgbClr val="376FFF">
                <a:lumMod val="50000"/>
                <a:lumOff val="50000"/>
              </a:srgbClr>
            </a:solidFill>
            <a:prstDash val="solid"/>
            <a:miter lim="800000"/>
            <a:tailEnd type="oval"/>
          </a:ln>
          <a:effectLst/>
        </p:spPr>
      </p:cxnSp>
      <p:sp>
        <p:nvSpPr>
          <p:cNvPr id="8" name="椭圆 7"/>
          <p:cNvSpPr/>
          <p:nvPr>
            <p:custDataLst>
              <p:tags r:id="rId11"/>
            </p:custDataLst>
          </p:nvPr>
        </p:nvSpPr>
        <p:spPr>
          <a:xfrm flipH="1">
            <a:off x="5237350" y="3123162"/>
            <a:ext cx="1459314" cy="1459314"/>
          </a:xfrm>
          <a:prstGeom prst="ellipse">
            <a:avLst/>
          </a:prstGeom>
          <a:solidFill>
            <a:srgbClr val="376FFF">
              <a:lumMod val="50000"/>
              <a:lumOff val="50000"/>
              <a:alpha val="90000"/>
            </a:srgbClr>
          </a:solidFill>
          <a:ln w="12700" cap="flat" cmpd="sng" algn="ctr">
            <a:noFill/>
            <a:prstDash val="solid"/>
            <a:miter lim="800000"/>
          </a:ln>
          <a:effectLst>
            <a:outerShdw blurRad="50800" dist="38100" dir="13500000" algn="br" rotWithShape="0">
              <a:srgbClr val="376FFF">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椭圆 11"/>
          <p:cNvSpPr>
            <a:spLocks noChangeAspect="1"/>
          </p:cNvSpPr>
          <p:nvPr>
            <p:custDataLst>
              <p:tags r:id="rId12"/>
            </p:custDataLst>
          </p:nvPr>
        </p:nvSpPr>
        <p:spPr>
          <a:xfrm flipH="1">
            <a:off x="5565510" y="3451322"/>
            <a:ext cx="803180" cy="803180"/>
          </a:xfrm>
          <a:prstGeom prst="ellipse">
            <a:avLst/>
          </a:prstGeom>
          <a:solidFill>
            <a:srgbClr val="FFFFFF">
              <a:lumMod val="100000"/>
            </a:srgbClr>
          </a:solidFill>
          <a:ln w="12700" cap="flat" cmpd="sng" algn="ctr">
            <a:noFill/>
            <a:prstDash val="solid"/>
            <a:miter lim="800000"/>
          </a:ln>
          <a:effectLst/>
        </p:spPr>
        <p:txBody>
          <a:bodyPr lIns="0" tIns="0" rIns="0" bIns="0" rtlCol="0" anchor="ctr"/>
          <a:p>
            <a:pPr algn="ctr"/>
            <a:endParaRPr lang="zh-CN" altLang="en-US" sz="2400" b="1" dirty="0">
              <a:solidFill>
                <a:srgbClr val="376FFF">
                  <a:lumMod val="100000"/>
                </a:srgbClr>
              </a:solidFill>
              <a:latin typeface="Arial" panose="020B0604020202020204" pitchFamily="34" charset="0"/>
              <a:ea typeface="微软雅黑" panose="020B0503020204020204" charset="-122"/>
            </a:endParaRPr>
          </a:p>
        </p:txBody>
      </p:sp>
      <p:pic>
        <p:nvPicPr>
          <p:cNvPr id="11" name="图片 19" descr="343435383036303b343532343136343bcfeec4bfb7b6cea7"/>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808839" y="3694651"/>
            <a:ext cx="316399" cy="316399"/>
          </a:xfrm>
          <a:prstGeom prst="rect">
            <a:avLst/>
          </a:prstGeom>
        </p:spPr>
      </p:pic>
      <p:sp>
        <p:nvSpPr>
          <p:cNvPr id="13" name="椭圆 12"/>
          <p:cNvSpPr>
            <a:spLocks noChangeAspect="1"/>
          </p:cNvSpPr>
          <p:nvPr>
            <p:custDataLst>
              <p:tags r:id="rId16"/>
            </p:custDataLst>
          </p:nvPr>
        </p:nvSpPr>
        <p:spPr>
          <a:xfrm flipH="1">
            <a:off x="6547757" y="2549998"/>
            <a:ext cx="803180" cy="803180"/>
          </a:xfrm>
          <a:prstGeom prst="ellipse">
            <a:avLst/>
          </a:prstGeom>
          <a:solidFill>
            <a:srgbClr val="FFFFFF">
              <a:lumMod val="100000"/>
            </a:srgbClr>
          </a:solidFill>
          <a:ln w="12700" cap="flat" cmpd="sng" algn="ctr">
            <a:noFill/>
            <a:prstDash val="solid"/>
            <a:miter lim="800000"/>
          </a:ln>
          <a:effectLst/>
        </p:spPr>
        <p:txBody>
          <a:bodyPr lIns="0" tIns="0" rIns="0" bIns="0" rtlCol="0" anchor="ctr"/>
          <a:p>
            <a:pPr algn="ctr"/>
            <a:endParaRPr lang="zh-CN" altLang="en-US" sz="2400" b="1" dirty="0">
              <a:solidFill>
                <a:srgbClr val="376FFF">
                  <a:lumMod val="100000"/>
                </a:srgbClr>
              </a:solidFill>
              <a:latin typeface="Arial" panose="020B0604020202020204" pitchFamily="34" charset="0"/>
              <a:ea typeface="微软雅黑" panose="020B0503020204020204" charset="-122"/>
            </a:endParaRPr>
          </a:p>
        </p:txBody>
      </p:sp>
      <p:pic>
        <p:nvPicPr>
          <p:cNvPr id="24" name="图片 5" descr="343435383036303b343532343134393bcdb7c4d4b7e7b1a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91086" y="2793328"/>
            <a:ext cx="316399" cy="316399"/>
          </a:xfrm>
          <a:prstGeom prst="rect">
            <a:avLst/>
          </a:prstGeom>
        </p:spPr>
      </p:pic>
      <p:sp>
        <p:nvSpPr>
          <p:cNvPr id="16" name="椭圆 15"/>
          <p:cNvSpPr/>
          <p:nvPr>
            <p:custDataLst>
              <p:tags r:id="rId20"/>
            </p:custDataLst>
          </p:nvPr>
        </p:nvSpPr>
        <p:spPr>
          <a:xfrm flipH="1">
            <a:off x="4904725" y="2299972"/>
            <a:ext cx="803180" cy="803180"/>
          </a:xfrm>
          <a:prstGeom prst="ellipse">
            <a:avLst/>
          </a:prstGeom>
          <a:solidFill>
            <a:srgbClr val="FFFFFF">
              <a:lumMod val="88000"/>
              <a:lumOff val="12000"/>
            </a:srgbClr>
          </a:solidFill>
          <a:ln w="12700" cap="flat" cmpd="sng" algn="ctr">
            <a:noFill/>
            <a:prstDash val="solid"/>
            <a:miter lim="800000"/>
          </a:ln>
          <a:effectLst/>
        </p:spPr>
        <p:txBody>
          <a:bodyPr lIns="0" tIns="0" rIns="0" bIns="0" rtlCol="0" anchor="ctr"/>
          <a:p>
            <a:pPr algn="ctr"/>
            <a:endParaRPr lang="zh-CN" altLang="en-US" sz="2400" b="1" dirty="0">
              <a:solidFill>
                <a:srgbClr val="376FFF">
                  <a:lumMod val="100000"/>
                </a:srgbClr>
              </a:solidFill>
              <a:latin typeface="Arial" panose="020B0604020202020204" pitchFamily="34" charset="0"/>
              <a:ea typeface="微软雅黑" panose="020B0503020204020204" charset="-122"/>
            </a:endParaRPr>
          </a:p>
        </p:txBody>
      </p:sp>
      <p:pic>
        <p:nvPicPr>
          <p:cNvPr id="30" name="图片 23" descr="333639373138363b343435303830323bb9a4d7f7d7f7b7e7"/>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148054" y="2543301"/>
            <a:ext cx="316400" cy="316400"/>
          </a:xfrm>
          <a:prstGeom prst="rect">
            <a:avLst/>
          </a:prstGeom>
        </p:spPr>
      </p:pic>
      <p:cxnSp>
        <p:nvCxnSpPr>
          <p:cNvPr id="17" name="直接连接符 16"/>
          <p:cNvCxnSpPr/>
          <p:nvPr>
            <p:custDataLst>
              <p:tags r:id="rId24"/>
            </p:custDataLst>
          </p:nvPr>
        </p:nvCxnSpPr>
        <p:spPr>
          <a:xfrm flipV="1">
            <a:off x="7719756" y="1895911"/>
            <a:ext cx="475497" cy="372807"/>
          </a:xfrm>
          <a:prstGeom prst="line">
            <a:avLst/>
          </a:prstGeom>
          <a:noFill/>
          <a:ln w="12700" cap="flat" cmpd="sng" algn="ctr">
            <a:solidFill>
              <a:srgbClr val="376FFF">
                <a:lumMod val="90000"/>
                <a:lumOff val="10000"/>
              </a:srgbClr>
            </a:solidFill>
            <a:prstDash val="solid"/>
            <a:miter lim="800000"/>
            <a:tailEnd type="oval"/>
          </a:ln>
          <a:effectLst/>
        </p:spPr>
      </p:cxnSp>
    </p:spTree>
    <p:custDataLst>
      <p:tags r:id="rId2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27505" y="797560"/>
            <a:ext cx="7065010" cy="5262245"/>
          </a:xfrm>
          <a:prstGeom prst="rect">
            <a:avLst/>
          </a:prstGeom>
          <a:noFill/>
        </p:spPr>
        <p:txBody>
          <a:bodyPr wrap="square" rtlCol="0" anchor="t">
            <a:spAutoFit/>
          </a:bodyPr>
          <a:lstStyle/>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综合布线系统工程组织和实施是一项时间性很强的工作，具有一定的程序性、经验性和工艺性的特点，因此要进行合理的工程管理。工程管理的基本范围一般随着工程建设项目的大小而定，结合综合布线系统工程来说，是指安装施工单位从施工承包投标开始，直到工程保修期满为止的全过程中，所有与施工有关活动的管理工作。</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综合布线系统工程的测试是一个多环节、全面性的过程，需要专业的测试人员和合适的测试工具来完成，旨在确保布线系统的性能和质量满足设计要求。综合布线系统工程的测试主要是为了验证布线系统的连通性、电气性能和网络性能，确保整个布线系统能够稳定、高效地运行，满足通信和数据传输的需求。</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网络综合布线系统工程的验收是确保布线系统质量、性能和安全性的重要环节，是一个全面、细致且重要的过程。验收的主要目的是确保布线系统安装正确、功能完善、性能稳定，并满足用户需求和行业规范。通过验收环境，可以及时发现并解决潜在问题，确保布线系统能够正常、高效地运行。</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8" name="图片 7" descr="C:/Users/BT01/Desktop/downloaded-image.pngdownloaded-image"/>
          <p:cNvPicPr>
            <a:picLocks noChangeAspect="1"/>
          </p:cNvPicPr>
          <p:nvPr/>
        </p:nvPicPr>
        <p:blipFill>
          <a:blip r:embed="rId1"/>
          <a:srcRect l="6676" r="6676"/>
          <a:stretch>
            <a:fillRect/>
          </a:stretch>
        </p:blipFill>
        <p:spPr>
          <a:xfrm>
            <a:off x="8918443" y="1749926"/>
            <a:ext cx="2523065" cy="29116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731800" y="855458"/>
            <a:ext cx="4653915" cy="1428750"/>
            <a:chOff x="2487722" y="788834"/>
            <a:chExt cx="4653915" cy="1428750"/>
          </a:xfrm>
        </p:grpSpPr>
        <p:sp>
          <p:nvSpPr>
            <p:cNvPr id="4" name="椭圆 3"/>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97" y="788834"/>
              <a:ext cx="3876040" cy="1428750"/>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编写网络综合布线工程管理相关制度</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731800" y="2758637"/>
            <a:ext cx="5459730" cy="739775"/>
            <a:chOff x="2451527" y="2452796"/>
            <a:chExt cx="5459730" cy="739775"/>
          </a:xfrm>
        </p:grpSpPr>
        <p:sp>
          <p:nvSpPr>
            <p:cNvPr id="11" name="文本框 10"/>
            <p:cNvSpPr txBox="1"/>
            <p:nvPr/>
          </p:nvSpPr>
          <p:spPr>
            <a:xfrm flipH="1">
              <a:off x="3265597" y="2452796"/>
              <a:ext cx="4645660"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网络综合布线工程的测试</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grpSp>
        <p:nvGrpSpPr>
          <p:cNvPr id="2" name="组合 1"/>
          <p:cNvGrpSpPr/>
          <p:nvPr/>
        </p:nvGrpSpPr>
        <p:grpSpPr>
          <a:xfrm>
            <a:off x="6731800" y="4264138"/>
            <a:ext cx="5459095" cy="739826"/>
            <a:chOff x="2487722" y="1185709"/>
            <a:chExt cx="5459095" cy="739826"/>
          </a:xfrm>
        </p:grpSpPr>
        <p:sp>
          <p:nvSpPr>
            <p:cNvPr id="5" name="椭圆 4"/>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03</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7" name="文本框 6"/>
            <p:cNvSpPr txBox="1"/>
            <p:nvPr/>
          </p:nvSpPr>
          <p:spPr>
            <a:xfrm flipH="1">
              <a:off x="3265597" y="1185709"/>
              <a:ext cx="4681220" cy="739775"/>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网络综合布线工程的验收</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892550"/>
            <a:chOff x="946487" y="525937"/>
            <a:chExt cx="10580901" cy="3892550"/>
          </a:xfrm>
        </p:grpSpPr>
        <p:sp>
          <p:nvSpPr>
            <p:cNvPr id="17" name="文本框 16"/>
            <p:cNvSpPr txBox="1"/>
            <p:nvPr/>
          </p:nvSpPr>
          <p:spPr>
            <a:xfrm>
              <a:off x="946487" y="2850037"/>
              <a:ext cx="6053455"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编写网络综合布线工程管理相关制度</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840" y="546100"/>
            <a:ext cx="9855200" cy="872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2">
                    <a:lumMod val="75000"/>
                  </a:schemeClr>
                </a:solidFill>
              </a:rPr>
              <a:t>任务实施</a:t>
            </a:r>
            <a:endParaRPr lang="zh-CN" altLang="en-US" sz="3600">
              <a:solidFill>
                <a:schemeClr val="accent2">
                  <a:lumMod val="75000"/>
                </a:schemeClr>
              </a:solidFill>
            </a:endParaRPr>
          </a:p>
          <a:p>
            <a:r>
              <a:rPr lang="en-US" altLang="zh-CN" sz="3200">
                <a:solidFill>
                  <a:schemeClr val="accent2">
                    <a:lumMod val="75000"/>
                  </a:schemeClr>
                </a:solidFill>
              </a:rPr>
              <a:t>1. </a:t>
            </a:r>
            <a:r>
              <a:rPr lang="zh-CN" altLang="en-US" sz="3200">
                <a:solidFill>
                  <a:schemeClr val="accent2">
                    <a:lumMod val="75000"/>
                  </a:schemeClr>
                </a:solidFill>
              </a:rPr>
              <a:t>安全保障措施</a:t>
            </a:r>
            <a:endParaRPr lang="zh-CN" altLang="en-US" sz="3200">
              <a:solidFill>
                <a:schemeClr val="accent2">
                  <a:lumMod val="75000"/>
                </a:schemeClr>
              </a:solidFill>
            </a:endParaRPr>
          </a:p>
        </p:txBody>
      </p:sp>
      <p:sp>
        <p:nvSpPr>
          <p:cNvPr id="2" name="矩形 5"/>
          <p:cNvSpPr/>
          <p:nvPr>
            <p:custDataLst>
              <p:tags r:id="rId2"/>
            </p:custDataLst>
          </p:nvPr>
        </p:nvSpPr>
        <p:spPr>
          <a:xfrm>
            <a:off x="1170761" y="338681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建立安全制度</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50595" y="3724910"/>
            <a:ext cx="25596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为确保网络综合布线工作的安全，必须建立一套完善的安全生产岗位责任制，明确项目经理为安全工作的第一责任者，并在现场设置专职质安员，以加强现场安全生产的监督检查。</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33f47479-9707-11f0-a2c0-6641002fec8e.jpg@base@tag=imgScale&amp;m=1&amp;w=475&amp;h=738&amp;q=9533f47479-9707-11f0-a2c0-6641002fec8e"/>
          <p:cNvPicPr>
            <a:picLocks noChangeAspect="1"/>
          </p:cNvPicPr>
          <p:nvPr>
            <p:custDataLst>
              <p:tags r:id="rId4"/>
            </p:custDataLst>
          </p:nvPr>
        </p:nvPicPr>
        <p:blipFill>
          <a:blip r:embed="rId5"/>
          <a:srcRect l="20495" r="20495"/>
          <a:stretch>
            <a:fillRect/>
          </a:stretch>
        </p:blipFill>
        <p:spPr>
          <a:xfrm>
            <a:off x="1568450" y="1546225"/>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70940" y="2202180"/>
            <a:ext cx="365760" cy="30035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lnSpcReduction="20000"/>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33f474ce-9707-11f0-a2c0-6641002fec8e.jpg@base@tag=imgScale&amp;m=1&amp;w=475&amp;h=738&amp;q=9533f474ce-9707-11f0-a2c0-6641002fec8e"/>
          <p:cNvPicPr>
            <a:picLocks noChangeAspect="1"/>
          </p:cNvPicPr>
          <p:nvPr>
            <p:custDataLst>
              <p:tags r:id="rId7"/>
            </p:custDataLst>
          </p:nvPr>
        </p:nvPicPr>
        <p:blipFill>
          <a:blip r:embed="rId8"/>
          <a:srcRect l="17816" r="17816"/>
          <a:stretch>
            <a:fillRect/>
          </a:stretch>
        </p:blipFill>
        <p:spPr>
          <a:xfrm>
            <a:off x="4200525" y="1550035"/>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68725" y="2192020"/>
            <a:ext cx="365760" cy="30035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lnSpcReduction="20000"/>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809484" y="338237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安全生产岗位责任制</a:t>
            </a:r>
            <a:endParaRPr lang="zh-CN" altLang="en-US" b="1">
              <a:solidFill>
                <a:schemeClr val="accent2"/>
              </a:solidFill>
              <a:latin typeface="+mn-ea"/>
              <a:cs typeface="+mn-ea"/>
            </a:endParaRPr>
          </a:p>
        </p:txBody>
      </p:sp>
      <p:sp>
        <p:nvSpPr>
          <p:cNvPr id="21" name="矩形 14"/>
          <p:cNvSpPr/>
          <p:nvPr>
            <p:custDataLst>
              <p:tags r:id="rId11"/>
            </p:custDataLst>
          </p:nvPr>
        </p:nvSpPr>
        <p:spPr>
          <a:xfrm>
            <a:off x="3749040" y="3724910"/>
            <a:ext cx="243840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安全生产岗位责任制要求项目经理作为安全工作的首要负责人，确保在施工任务的安排中同时进行安全交底，并有书面资料和交接人签字，从而在源头上预防安全事故的发生。</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33f47672-9707-11f0-a2c0-6641002fec8e.jpg@base@tag=imgScale&amp;m=1&amp;w=475&amp;h=738&amp;q=9533f47672-9707-11f0-a2c0-6641002fec8e"/>
          <p:cNvPicPr>
            <a:picLocks noChangeAspect="1"/>
          </p:cNvPicPr>
          <p:nvPr>
            <p:custDataLst>
              <p:tags r:id="rId12"/>
            </p:custDataLst>
          </p:nvPr>
        </p:nvPicPr>
        <p:blipFill>
          <a:blip r:embed="rId13"/>
          <a:srcRect l="17816" r="17816"/>
          <a:stretch>
            <a:fillRect/>
          </a:stretch>
        </p:blipFill>
        <p:spPr>
          <a:xfrm>
            <a:off x="6834505" y="1550035"/>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07150" y="2192020"/>
            <a:ext cx="365760" cy="30035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lnSpcReduction="20000"/>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426614" y="338237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专职质安员的角色</a:t>
            </a:r>
            <a:endParaRPr lang="zh-CN" altLang="en-US" b="1">
              <a:solidFill>
                <a:schemeClr val="accent3"/>
              </a:solidFill>
              <a:latin typeface="+mn-ea"/>
              <a:cs typeface="+mn-ea"/>
            </a:endParaRPr>
          </a:p>
        </p:txBody>
      </p:sp>
      <p:sp>
        <p:nvSpPr>
          <p:cNvPr id="30" name="矩形 23"/>
          <p:cNvSpPr/>
          <p:nvPr>
            <p:custDataLst>
              <p:tags r:id="rId16"/>
            </p:custDataLst>
          </p:nvPr>
        </p:nvSpPr>
        <p:spPr>
          <a:xfrm>
            <a:off x="6346190" y="3724910"/>
            <a:ext cx="252603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专职质安员负责现场的安全生产监督，确保施工中严格遵守安全操作规程和各项安全规定，及时发现并制止违章作业和违章指挥行为，保障机电设备和防火安全设施的正常运行。</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33f475a8-9707-11f0-a2c0-6641002fec8e.jpg@base@tag=imgScale&amp;m=1&amp;w=475&amp;h=738&amp;q=9533f475a8-9707-11f0-a2c0-6641002fec8e"/>
          <p:cNvPicPr>
            <a:picLocks noChangeAspect="1"/>
          </p:cNvPicPr>
          <p:nvPr>
            <p:custDataLst>
              <p:tags r:id="rId17"/>
            </p:custDataLst>
          </p:nvPr>
        </p:nvPicPr>
        <p:blipFill rotWithShape="1">
          <a:blip r:embed="rId18"/>
          <a:srcRect l="17816" r="17816"/>
          <a:stretch>
            <a:fillRect/>
          </a:stretch>
        </p:blipFill>
        <p:spPr>
          <a:xfrm>
            <a:off x="9394825" y="1546225"/>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23985" y="2202180"/>
            <a:ext cx="365760" cy="30035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lnSpcReduction="20000"/>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9001194" y="338681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安全操作规程的执行</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9067165" y="3724910"/>
            <a:ext cx="224790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施工中必须严格执行安全操作规程，严禁违章作业、违章指挥，确保施工人员的安全和施工质量，同时现场机电设备和防火安全设施应有专人负责，以防止意外事故的发生。</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910715" y="741045"/>
            <a:ext cx="7822565" cy="60769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a:t>
            </a:r>
            <a:r>
              <a:rPr lang="zh-CN" altLang="en-US" sz="3200">
                <a:solidFill>
                  <a:schemeClr val="accent2">
                    <a:lumMod val="75000"/>
                  </a:schemeClr>
                </a:solidFill>
              </a:rPr>
              <a:t>质量控制管理</a:t>
            </a:r>
            <a:endParaRPr lang="zh-CN" altLang="en-US" sz="3200">
              <a:solidFill>
                <a:schemeClr val="accent2">
                  <a:lumMod val="75000"/>
                </a:schemeClr>
              </a:solidFill>
            </a:endParaRPr>
          </a:p>
        </p:txBody>
      </p:sp>
      <p:sp>
        <p:nvSpPr>
          <p:cNvPr id="2" name="矩形 2"/>
          <p:cNvSpPr/>
          <p:nvPr>
            <p:custDataLst>
              <p:tags r:id="rId2"/>
            </p:custDataLst>
          </p:nvPr>
        </p:nvSpPr>
        <p:spPr>
          <a:xfrm>
            <a:off x="888365" y="2324735"/>
            <a:ext cx="3094990"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综合布线中质量控制主要体现在施工组织和现场管理，确保工艺和产品质量。</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施工组织与现场管理</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914400" y="4625975"/>
            <a:ext cx="3068955"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承包方应投入专业训练且经验丰富的人员进行施工及督导，满足质量控制的专业性需求。</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专业施工人员的重要性</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人、材料、机械、方法和环境是影响质量控制的五大因素，需严格控制以确保工程质量。</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影响质量的关键因素</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施工过程中应严格按照施工图样、操作规程及现行规范要求进行，确保符合质量标准。</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施工过程的规范执行</a:t>
            </a:r>
            <a:endParaRPr lang="zh-CN" altLang="en-US" sz="2400" b="1">
              <a:solidFill>
                <a:schemeClr val="accent4"/>
              </a:solidFill>
              <a:latin typeface="+mn-ea"/>
              <a:cs typeface="+mn-ea"/>
            </a:endParaRPr>
          </a:p>
        </p:txBody>
      </p:sp>
      <p:pic>
        <p:nvPicPr>
          <p:cNvPr id="19" name="图片 22" descr="/data/temp/bd8b24ad-9707-11f0-8a0d-ca94fe7d9771.jpg@base@tag=imgScale&amp;m=1&amp;w=450&amp;h=450&amp;q=95bd8b24ad-9707-11f0-8a0d-ca94fe7d9771"/>
          <p:cNvPicPr>
            <a:picLocks noChangeAspect="1"/>
          </p:cNvPicPr>
          <p:nvPr>
            <p:custDataLst>
              <p:tags r:id="rId10"/>
            </p:custDataLst>
          </p:nvPr>
        </p:nvPicPr>
        <p:blipFill rotWithShape="1">
          <a:blip r:embed="rId11"/>
          <a:srcRect l="12500" r="1250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bd8b247b-9707-11f0-8a0d-ca94fe7d9771.jpg@base@tag=imgScale&amp;m=1&amp;w=450&amp;h=450&amp;q=95bd8b247b-9707-11f0-8a0d-ca94fe7d9771"/>
          <p:cNvPicPr>
            <a:picLocks noChangeAspect="1"/>
          </p:cNvPicPr>
          <p:nvPr>
            <p:custDataLst>
              <p:tags r:id="rId12"/>
            </p:custDataLst>
          </p:nvPr>
        </p:nvPicPr>
        <p:blipFill rotWithShape="1">
          <a:blip r:embed="rId13"/>
          <a:srcRect/>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bd8b2429-9707-11f0-8a0d-ca94fe7d9771.jpg@base@tag=imgScale&amp;m=1&amp;w=450&amp;h=450&amp;q=95bd8b2429-9707-11f0-8a0d-ca94fe7d9771"/>
          <p:cNvPicPr>
            <a:picLocks noChangeAspect="1"/>
          </p:cNvPicPr>
          <p:nvPr>
            <p:custDataLst>
              <p:tags r:id="rId14"/>
            </p:custDataLst>
          </p:nvPr>
        </p:nvPicPr>
        <p:blipFill>
          <a:blip r:embed="rId15"/>
          <a:srcRect l="5430" r="2669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bd8b25d6-9707-11f0-8a0d-ca94fe7d9771.jpg@base@tag=imgScale&amp;m=1&amp;w=450&amp;h=450&amp;q=95bd8b25d6-9707-11f0-8a0d-ca94fe7d9771"/>
          <p:cNvPicPr>
            <a:picLocks noChangeAspect="1"/>
          </p:cNvPicPr>
          <p:nvPr>
            <p:custDataLst>
              <p:tags r:id="rId16"/>
            </p:custDataLst>
          </p:nvPr>
        </p:nvPicPr>
        <p:blipFill>
          <a:blip r:embed="rId17"/>
          <a:srcRect l="7246" b="444"/>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01330" y="2276805"/>
            <a:ext cx="10389340" cy="1387054"/>
            <a:chOff x="901330" y="2407434"/>
            <a:chExt cx="10389340" cy="1387054"/>
          </a:xfrm>
        </p:grpSpPr>
        <p:sp>
          <p:nvSpPr>
            <p:cNvPr id="7" name="矩形 6"/>
            <p:cNvSpPr/>
            <p:nvPr/>
          </p:nvSpPr>
          <p:spPr>
            <a:xfrm>
              <a:off x="901330" y="2407434"/>
              <a:ext cx="10389340" cy="1320504"/>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2" name="文本框 1"/>
            <p:cNvSpPr txBox="1"/>
            <p:nvPr/>
          </p:nvSpPr>
          <p:spPr>
            <a:xfrm>
              <a:off x="1047213" y="2814126"/>
              <a:ext cx="10058449" cy="506730"/>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1</a:t>
              </a:r>
              <a:r>
                <a:rPr kumimoji="0" lang="zh-CN" altLang="en-US"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）控制整个施工过程，确保每一道工序井井有条，工序与工序之间协调配合。</a:t>
              </a:r>
              <a:endParaRPr kumimoji="0" lang="zh-CN" altLang="en-US"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8" name="矩形: 圆角 7"/>
            <p:cNvSpPr/>
            <p:nvPr/>
          </p:nvSpPr>
          <p:spPr>
            <a:xfrm>
              <a:off x="10112149" y="3661481"/>
              <a:ext cx="993198" cy="1330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grpSp>
        <p:nvGrpSpPr>
          <p:cNvPr id="20" name="组合 19"/>
          <p:cNvGrpSpPr/>
          <p:nvPr/>
        </p:nvGrpSpPr>
        <p:grpSpPr>
          <a:xfrm>
            <a:off x="901330" y="4520788"/>
            <a:ext cx="10389340" cy="1387054"/>
            <a:chOff x="901330" y="2407434"/>
            <a:chExt cx="10389340" cy="1387054"/>
          </a:xfrm>
        </p:grpSpPr>
        <p:sp>
          <p:nvSpPr>
            <p:cNvPr id="22" name="矩形 21"/>
            <p:cNvSpPr/>
            <p:nvPr/>
          </p:nvSpPr>
          <p:spPr>
            <a:xfrm>
              <a:off x="901330" y="2407434"/>
              <a:ext cx="10389340" cy="1320504"/>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21" name="文本框 20"/>
            <p:cNvSpPr txBox="1"/>
            <p:nvPr/>
          </p:nvSpPr>
          <p:spPr>
            <a:xfrm>
              <a:off x="1047213" y="2836986"/>
              <a:ext cx="10058449" cy="506730"/>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2</a:t>
              </a:r>
              <a:r>
                <a:rPr kumimoji="0" lang="zh-CN" altLang="en-US"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）密切掌握每天的工程进展和质量，发现问题及时纠正。</a:t>
              </a:r>
              <a:endParaRPr kumimoji="0" lang="zh-CN" altLang="en-US"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23" name="矩形: 圆角 22"/>
            <p:cNvSpPr/>
            <p:nvPr/>
          </p:nvSpPr>
          <p:spPr>
            <a:xfrm>
              <a:off x="10112149" y="3661481"/>
              <a:ext cx="993198" cy="1330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sp>
        <p:nvSpPr>
          <p:cNvPr id="5" name="文本框 4"/>
          <p:cNvSpPr txBox="1"/>
          <p:nvPr/>
        </p:nvSpPr>
        <p:spPr>
          <a:xfrm>
            <a:off x="1874520" y="363220"/>
            <a:ext cx="6427470" cy="1359535"/>
          </a:xfrm>
          <a:prstGeom prst="rect">
            <a:avLst/>
          </a:prstGeom>
          <a:noFill/>
        </p:spPr>
        <p:txBody>
          <a:bodyPr wrap="square" lIns="0" tIns="0" rIns="0" bIns="0" rtlCol="0" anchor="ctr" anchorCtr="0">
            <a:spAutoFit/>
          </a:bodyPr>
          <a:lstStyle/>
          <a:p>
            <a:pPr marR="0" lvl="0" indent="0" algn="l" defTabSz="914400" rtl="0" fontAlgn="auto">
              <a:lnSpc>
                <a:spcPct val="13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a:p>
            <a:pPr marR="0" lvl="0" indent="0" algn="l" defTabSz="914400" rtl="0" fontAlgn="auto">
              <a:lnSpc>
                <a:spcPct val="13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1.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工程管理要求达到的两个目的</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inVertical)">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鸭鸭 13-1"/>
          <p:cNvSpPr txBox="1"/>
          <p:nvPr/>
        </p:nvSpPr>
        <p:spPr>
          <a:xfrm>
            <a:off x="1675765" y="796925"/>
            <a:ext cx="653224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施工管理基本流程</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9" name="图形 10"/>
          <p:cNvSpPr/>
          <p:nvPr>
            <p:custDataLst>
              <p:tags r:id="rId1"/>
            </p:custDataLst>
          </p:nvPr>
        </p:nvSpPr>
        <p:spPr>
          <a:xfrm>
            <a:off x="638175" y="2509520"/>
            <a:ext cx="10473690" cy="2389505"/>
          </a:xfrm>
          <a:custGeom>
            <a:avLst/>
            <a:gdLst>
              <a:gd name="connsiteX0" fmla="*/ 0 w 3349752"/>
              <a:gd name="connsiteY0" fmla="*/ 232505 h 749336"/>
              <a:gd name="connsiteX1" fmla="*/ 499110 w 3349752"/>
              <a:gd name="connsiteY1" fmla="*/ 119063 h 749336"/>
              <a:gd name="connsiteX2" fmla="*/ 536543 w 3349752"/>
              <a:gd name="connsiteY2" fmla="*/ 176784 h 749336"/>
              <a:gd name="connsiteX3" fmla="*/ 652082 w 3349752"/>
              <a:gd name="connsiteY3" fmla="*/ 463677 h 749336"/>
              <a:gd name="connsiteX4" fmla="*/ 706565 w 3349752"/>
              <a:gd name="connsiteY4" fmla="*/ 472440 h 749336"/>
              <a:gd name="connsiteX5" fmla="*/ 763048 w 3349752"/>
              <a:gd name="connsiteY5" fmla="*/ 538734 h 749336"/>
              <a:gd name="connsiteX6" fmla="*/ 815150 w 3349752"/>
              <a:gd name="connsiteY6" fmla="*/ 627507 h 749336"/>
              <a:gd name="connsiteX7" fmla="*/ 1228534 w 3349752"/>
              <a:gd name="connsiteY7" fmla="*/ 613410 h 749336"/>
              <a:gd name="connsiteX8" fmla="*/ 1282637 w 3349752"/>
              <a:gd name="connsiteY8" fmla="*/ 517017 h 749336"/>
              <a:gd name="connsiteX9" fmla="*/ 1342073 w 3349752"/>
              <a:gd name="connsiteY9" fmla="*/ 457962 h 749336"/>
              <a:gd name="connsiteX10" fmla="*/ 1412081 w 3349752"/>
              <a:gd name="connsiteY10" fmla="*/ 418433 h 749336"/>
              <a:gd name="connsiteX11" fmla="*/ 1492472 w 3349752"/>
              <a:gd name="connsiteY11" fmla="*/ 319469 h 749336"/>
              <a:gd name="connsiteX12" fmla="*/ 1589056 w 3349752"/>
              <a:gd name="connsiteY12" fmla="*/ 269558 h 749336"/>
              <a:gd name="connsiteX13" fmla="*/ 2048161 w 3349752"/>
              <a:gd name="connsiteY13" fmla="*/ 126492 h 749336"/>
              <a:gd name="connsiteX14" fmla="*/ 2186178 w 3349752"/>
              <a:gd name="connsiteY14" fmla="*/ 42196 h 749336"/>
              <a:gd name="connsiteX15" fmla="*/ 2281428 w 3349752"/>
              <a:gd name="connsiteY15" fmla="*/ 86582 h 749336"/>
              <a:gd name="connsiteX16" fmla="*/ 2412397 w 3349752"/>
              <a:gd name="connsiteY16" fmla="*/ 217551 h 749336"/>
              <a:gd name="connsiteX17" fmla="*/ 2470214 w 3349752"/>
              <a:gd name="connsiteY17" fmla="*/ 277273 h 749336"/>
              <a:gd name="connsiteX18" fmla="*/ 2537746 w 3349752"/>
              <a:gd name="connsiteY18" fmla="*/ 413671 h 749336"/>
              <a:gd name="connsiteX19" fmla="*/ 2541937 w 3349752"/>
              <a:gd name="connsiteY19" fmla="*/ 471011 h 749336"/>
              <a:gd name="connsiteX20" fmla="*/ 2546128 w 3349752"/>
              <a:gd name="connsiteY20" fmla="*/ 496824 h 749336"/>
              <a:gd name="connsiteX21" fmla="*/ 2619566 w 3349752"/>
              <a:gd name="connsiteY21" fmla="*/ 574643 h 749336"/>
              <a:gd name="connsiteX22" fmla="*/ 2646617 w 3349752"/>
              <a:gd name="connsiteY22" fmla="*/ 582168 h 749336"/>
              <a:gd name="connsiteX23" fmla="*/ 2894552 w 3349752"/>
              <a:gd name="connsiteY23" fmla="*/ 467106 h 749336"/>
              <a:gd name="connsiteX24" fmla="*/ 3079814 w 3349752"/>
              <a:gd name="connsiteY24" fmla="*/ 208693 h 749336"/>
              <a:gd name="connsiteX25" fmla="*/ 3195447 w 3349752"/>
              <a:gd name="connsiteY25" fmla="*/ 151067 h 749336"/>
              <a:gd name="connsiteX26" fmla="*/ 3349752 w 3349752"/>
              <a:gd name="connsiteY26" fmla="*/ 0 h 749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49752" h="749336">
                <a:moveTo>
                  <a:pt x="0" y="232505"/>
                </a:moveTo>
                <a:cubicBezTo>
                  <a:pt x="0" y="232505"/>
                  <a:pt x="374809" y="71247"/>
                  <a:pt x="499110" y="119063"/>
                </a:cubicBezTo>
                <a:cubicBezTo>
                  <a:pt x="522542" y="128111"/>
                  <a:pt x="537115" y="151638"/>
                  <a:pt x="536543" y="176784"/>
                </a:cubicBezTo>
                <a:cubicBezTo>
                  <a:pt x="535115" y="242316"/>
                  <a:pt x="538067" y="477107"/>
                  <a:pt x="652082" y="463677"/>
                </a:cubicBezTo>
                <a:cubicBezTo>
                  <a:pt x="670846" y="461486"/>
                  <a:pt x="689991" y="463487"/>
                  <a:pt x="706565" y="472440"/>
                </a:cubicBezTo>
                <a:cubicBezTo>
                  <a:pt x="725424" y="482632"/>
                  <a:pt x="747046" y="502063"/>
                  <a:pt x="763048" y="538734"/>
                </a:cubicBezTo>
                <a:cubicBezTo>
                  <a:pt x="776859" y="570357"/>
                  <a:pt x="793528" y="600647"/>
                  <a:pt x="815150" y="627507"/>
                </a:cubicBezTo>
                <a:cubicBezTo>
                  <a:pt x="888397" y="718471"/>
                  <a:pt x="1048988" y="855536"/>
                  <a:pt x="1228534" y="613410"/>
                </a:cubicBezTo>
                <a:cubicBezTo>
                  <a:pt x="1228534" y="613410"/>
                  <a:pt x="1264063" y="566357"/>
                  <a:pt x="1282637" y="517017"/>
                </a:cubicBezTo>
                <a:cubicBezTo>
                  <a:pt x="1292924" y="489776"/>
                  <a:pt x="1314831" y="468249"/>
                  <a:pt x="1342073" y="457962"/>
                </a:cubicBezTo>
                <a:cubicBezTo>
                  <a:pt x="1361218" y="450818"/>
                  <a:pt x="1385126" y="438722"/>
                  <a:pt x="1412081" y="418433"/>
                </a:cubicBezTo>
                <a:cubicBezTo>
                  <a:pt x="1446562" y="392621"/>
                  <a:pt x="1472756" y="357759"/>
                  <a:pt x="1492472" y="319469"/>
                </a:cubicBezTo>
                <a:cubicBezTo>
                  <a:pt x="1505426" y="294418"/>
                  <a:pt x="1532668" y="265176"/>
                  <a:pt x="1589056" y="269558"/>
                </a:cubicBezTo>
                <a:cubicBezTo>
                  <a:pt x="1589056" y="269558"/>
                  <a:pt x="1962626" y="269558"/>
                  <a:pt x="2048161" y="126492"/>
                </a:cubicBezTo>
                <a:cubicBezTo>
                  <a:pt x="2090928" y="54959"/>
                  <a:pt x="2143887" y="39624"/>
                  <a:pt x="2186178" y="42196"/>
                </a:cubicBezTo>
                <a:cubicBezTo>
                  <a:pt x="2222278" y="44387"/>
                  <a:pt x="2255901" y="61055"/>
                  <a:pt x="2281428" y="86582"/>
                </a:cubicBezTo>
                <a:lnTo>
                  <a:pt x="2412397" y="217551"/>
                </a:lnTo>
                <a:lnTo>
                  <a:pt x="2470214" y="277273"/>
                </a:lnTo>
                <a:cubicBezTo>
                  <a:pt x="2506409" y="314611"/>
                  <a:pt x="2529935" y="362331"/>
                  <a:pt x="2537746" y="413671"/>
                </a:cubicBezTo>
                <a:lnTo>
                  <a:pt x="2541937" y="471011"/>
                </a:lnTo>
                <a:cubicBezTo>
                  <a:pt x="2542604" y="479679"/>
                  <a:pt x="2543651" y="488442"/>
                  <a:pt x="2546128" y="496824"/>
                </a:cubicBezTo>
                <a:cubicBezTo>
                  <a:pt x="2556701" y="532733"/>
                  <a:pt x="2583656" y="562070"/>
                  <a:pt x="2619566" y="574643"/>
                </a:cubicBezTo>
                <a:cubicBezTo>
                  <a:pt x="2628138" y="577596"/>
                  <a:pt x="2637187" y="580168"/>
                  <a:pt x="2646617" y="582168"/>
                </a:cubicBezTo>
                <a:cubicBezTo>
                  <a:pt x="2745010" y="602837"/>
                  <a:pt x="2845023" y="554641"/>
                  <a:pt x="2894552" y="467106"/>
                </a:cubicBezTo>
                <a:cubicBezTo>
                  <a:pt x="2934081" y="397193"/>
                  <a:pt x="3000661" y="280226"/>
                  <a:pt x="3079814" y="208693"/>
                </a:cubicBezTo>
                <a:cubicBezTo>
                  <a:pt x="3112389" y="179261"/>
                  <a:pt x="3152299" y="158782"/>
                  <a:pt x="3195447" y="151067"/>
                </a:cubicBezTo>
                <a:cubicBezTo>
                  <a:pt x="3234976" y="143923"/>
                  <a:pt x="3310700" y="115062"/>
                  <a:pt x="3349752" y="0"/>
                </a:cubicBezTo>
              </a:path>
            </a:pathLst>
          </a:custGeom>
          <a:noFill/>
          <a:ln w="28575" cap="flat">
            <a:gradFill>
              <a:gsLst>
                <a:gs pos="100000">
                  <a:schemeClr val="accent1">
                    <a:alpha val="0"/>
                  </a:schemeClr>
                </a:gs>
                <a:gs pos="0">
                  <a:schemeClr val="accent1">
                    <a:alpha val="100000"/>
                  </a:schemeClr>
                </a:gs>
              </a:gsLst>
              <a:lin ang="10800000" scaled="1"/>
              <a:tileRect/>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椭圆 9"/>
          <p:cNvSpPr/>
          <p:nvPr>
            <p:custDataLst>
              <p:tags r:id="rId2"/>
            </p:custDataLst>
          </p:nvPr>
        </p:nvSpPr>
        <p:spPr>
          <a:xfrm>
            <a:off x="11037570" y="2441575"/>
            <a:ext cx="173990" cy="78740"/>
          </a:xfrm>
          <a:prstGeom prst="ellipse">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1" name="椭圆 10"/>
          <p:cNvSpPr/>
          <p:nvPr>
            <p:custDataLst>
              <p:tags r:id="rId3"/>
            </p:custDataLst>
          </p:nvPr>
        </p:nvSpPr>
        <p:spPr>
          <a:xfrm>
            <a:off x="1950720" y="2797810"/>
            <a:ext cx="112395" cy="112395"/>
          </a:xfrm>
          <a:prstGeom prst="ellipse">
            <a:avLst/>
          </a:prstGeom>
          <a:solidFill>
            <a:schemeClr val="accent1"/>
          </a:solidFill>
          <a:ln w="15875">
            <a:solidFill>
              <a:srgbClr val="FFFFFF"/>
            </a:solidFill>
          </a:ln>
          <a:effectLst>
            <a:outerShdw blurRad="38100" dist="25400" dir="5400000" algn="t" rotWithShape="0">
              <a:prstClr val="black">
                <a:alpha val="12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24" name="矩形 23"/>
          <p:cNvSpPr/>
          <p:nvPr>
            <p:custDataLst>
              <p:tags r:id="rId4"/>
            </p:custDataLst>
          </p:nvPr>
        </p:nvSpPr>
        <p:spPr>
          <a:xfrm>
            <a:off x="1026795" y="3190240"/>
            <a:ext cx="593725" cy="393700"/>
          </a:xfrm>
          <a:prstGeom prst="rect">
            <a:avLst/>
          </a:prstGeom>
          <a:noFill/>
          <a:ln>
            <a:noFill/>
          </a:ln>
        </p:spPr>
        <p:txBody>
          <a:bodyPr wrap="none" lIns="0" tIns="0" rIns="0" bIns="0" anchor="b" anchorCtr="0">
            <a:normAutofit lnSpcReduction="20000"/>
          </a:bodyPr>
          <a:lstStyle/>
          <a:p>
            <a:pPr algn="ctr">
              <a:spcBef>
                <a:spcPct val="0"/>
              </a:spcBef>
              <a:spcAft>
                <a:spcPct val="0"/>
              </a:spcAft>
            </a:pPr>
            <a:r>
              <a:rPr lang="en-US" altLang="zh-CN" sz="2400" b="1">
                <a:solidFill>
                  <a:schemeClr val="accent1"/>
                </a:solidFill>
                <a:latin typeface="+mn-ea"/>
                <a:cs typeface="+mn-ea"/>
              </a:rPr>
              <a:t>01</a:t>
            </a:r>
            <a:endParaRPr lang="en-US" altLang="zh-CN" sz="2400" b="1">
              <a:solidFill>
                <a:schemeClr val="accent1"/>
              </a:solidFill>
              <a:latin typeface="+mn-ea"/>
              <a:cs typeface="+mn-ea"/>
            </a:endParaRPr>
          </a:p>
        </p:txBody>
      </p:sp>
      <p:sp>
        <p:nvSpPr>
          <p:cNvPr id="25" name="文本框 24"/>
          <p:cNvSpPr txBox="1"/>
          <p:nvPr>
            <p:custDataLst>
              <p:tags r:id="rId5"/>
            </p:custDataLst>
          </p:nvPr>
        </p:nvSpPr>
        <p:spPr>
          <a:xfrm>
            <a:off x="715645" y="3706495"/>
            <a:ext cx="1927860" cy="2126615"/>
          </a:xfrm>
          <a:prstGeom prst="rect">
            <a:avLst/>
          </a:prstGeom>
          <a:noFill/>
        </p:spPr>
        <p:txBody>
          <a:bodyPr wrap="square" lIns="0" tIns="0" rIns="0" bIns="0" rtlCol="0" anchor="b" anchorCtr="0">
            <a:noAutofit/>
          </a:bodyPr>
          <a:lstStyle/>
          <a:p>
            <a:pPr algn="l"/>
            <a:r>
              <a:rPr lang="zh-CN" altLang="en-US" sz="1600" b="1">
                <a:solidFill>
                  <a:schemeClr val="accent1"/>
                </a:solidFill>
              </a:rPr>
              <a:t>接到工程施工后，与设计人员共同进行现场勘察，交流现场实际情况与设计方案存在的出入，出图，并出勘察纪要，以备设计整改。</a:t>
            </a:r>
            <a:endParaRPr lang="zh-CN" altLang="en-US" sz="1600" b="1">
              <a:solidFill>
                <a:schemeClr val="accent1"/>
              </a:solidFill>
            </a:endParaRPr>
          </a:p>
        </p:txBody>
      </p:sp>
      <p:sp>
        <p:nvSpPr>
          <p:cNvPr id="14" name="椭圆 13"/>
          <p:cNvSpPr/>
          <p:nvPr>
            <p:custDataLst>
              <p:tags r:id="rId6"/>
            </p:custDataLst>
          </p:nvPr>
        </p:nvSpPr>
        <p:spPr>
          <a:xfrm>
            <a:off x="3326765" y="4645660"/>
            <a:ext cx="112395" cy="112395"/>
          </a:xfrm>
          <a:prstGeom prst="ellipse">
            <a:avLst/>
          </a:prstGeom>
          <a:solidFill>
            <a:schemeClr val="accent2"/>
          </a:solidFill>
          <a:ln w="15875">
            <a:solidFill>
              <a:srgbClr val="FFFFFF"/>
            </a:solidFill>
          </a:ln>
          <a:effectLst>
            <a:outerShdw blurRad="38100" dist="25400" dir="5400000" algn="t" rotWithShape="0">
              <a:prstClr val="black">
                <a:alpha val="12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6" name="矩形 15"/>
          <p:cNvSpPr/>
          <p:nvPr>
            <p:custDataLst>
              <p:tags r:id="rId7"/>
            </p:custDataLst>
          </p:nvPr>
        </p:nvSpPr>
        <p:spPr>
          <a:xfrm>
            <a:off x="3326765" y="3930650"/>
            <a:ext cx="593725" cy="393700"/>
          </a:xfrm>
          <a:prstGeom prst="rect">
            <a:avLst/>
          </a:prstGeom>
          <a:noFill/>
          <a:ln>
            <a:noFill/>
          </a:ln>
        </p:spPr>
        <p:txBody>
          <a:bodyPr wrap="none" lIns="0" tIns="0" rIns="0" bIns="0" anchor="b" anchorCtr="0">
            <a:normAutofit lnSpcReduction="20000"/>
          </a:bodyPr>
          <a:lstStyle/>
          <a:p>
            <a:pPr algn="ctr">
              <a:spcBef>
                <a:spcPct val="0"/>
              </a:spcBef>
              <a:spcAft>
                <a:spcPct val="0"/>
              </a:spcAft>
            </a:pPr>
            <a:r>
              <a:rPr lang="en-US" altLang="zh-CN" sz="2400" b="1">
                <a:solidFill>
                  <a:schemeClr val="accent2"/>
                </a:solidFill>
                <a:latin typeface="+mn-ea"/>
                <a:cs typeface="+mn-ea"/>
              </a:rPr>
              <a:t>02</a:t>
            </a:r>
            <a:endParaRPr lang="en-US" altLang="zh-CN" sz="2400" b="1">
              <a:solidFill>
                <a:schemeClr val="accent2"/>
              </a:solidFill>
              <a:latin typeface="+mn-ea"/>
              <a:cs typeface="+mn-ea"/>
            </a:endParaRPr>
          </a:p>
        </p:txBody>
      </p:sp>
      <p:sp>
        <p:nvSpPr>
          <p:cNvPr id="28" name="文本框 27"/>
          <p:cNvSpPr txBox="1"/>
          <p:nvPr>
            <p:custDataLst>
              <p:tags r:id="rId8"/>
            </p:custDataLst>
          </p:nvPr>
        </p:nvSpPr>
        <p:spPr>
          <a:xfrm>
            <a:off x="2937510" y="2572385"/>
            <a:ext cx="2278380" cy="1134745"/>
          </a:xfrm>
          <a:prstGeom prst="rect">
            <a:avLst/>
          </a:prstGeom>
          <a:noFill/>
        </p:spPr>
        <p:txBody>
          <a:bodyPr wrap="square" lIns="0" tIns="0" rIns="0" bIns="0" rtlCol="0" anchor="b" anchorCtr="0">
            <a:noAutofit/>
          </a:bodyPr>
          <a:lstStyle/>
          <a:p>
            <a:pPr algn="just"/>
            <a:r>
              <a:rPr lang="zh-CN" altLang="en-US" sz="1600" b="1">
                <a:solidFill>
                  <a:schemeClr val="accent2"/>
                </a:solidFill>
              </a:rPr>
              <a:t>提交施工组织设计方案，进行内部交底。施工方案应包括工期进度安排、材料准备、施工流程、设备安装量表、工期质量材料保障措施</a:t>
            </a:r>
            <a:r>
              <a:rPr lang="en-US" altLang="zh-CN" sz="1600" b="1">
                <a:solidFill>
                  <a:schemeClr val="accent2"/>
                </a:solidFill>
              </a:rPr>
              <a:t>。</a:t>
            </a:r>
            <a:endParaRPr lang="en-US" altLang="zh-CN" sz="1600" b="1">
              <a:solidFill>
                <a:schemeClr val="accent2"/>
              </a:solidFill>
            </a:endParaRPr>
          </a:p>
        </p:txBody>
      </p:sp>
      <p:sp>
        <p:nvSpPr>
          <p:cNvPr id="17" name="文本框 16"/>
          <p:cNvSpPr txBox="1"/>
          <p:nvPr>
            <p:custDataLst>
              <p:tags r:id="rId9"/>
            </p:custDataLst>
          </p:nvPr>
        </p:nvSpPr>
        <p:spPr>
          <a:xfrm>
            <a:off x="5329555" y="4046855"/>
            <a:ext cx="2435860" cy="1438275"/>
          </a:xfrm>
          <a:prstGeom prst="rect">
            <a:avLst/>
          </a:prstGeom>
          <a:noFill/>
        </p:spPr>
        <p:txBody>
          <a:bodyPr wrap="square" lIns="0" tIns="0" rIns="0" bIns="0" rtlCol="0" anchor="b" anchorCtr="0">
            <a:noAutofit/>
          </a:bodyPr>
          <a:lstStyle/>
          <a:p>
            <a:pPr algn="just"/>
            <a:r>
              <a:rPr lang="zh-CN" altLang="en-US" sz="1600" b="1">
                <a:solidFill>
                  <a:schemeClr val="accent1"/>
                </a:solidFill>
              </a:rPr>
              <a:t>对建设方进行施工技术交底，交底内容以施工方案为主、设计思路为辅，交底后编写可行的施工组织设计。</a:t>
            </a:r>
            <a:endParaRPr lang="zh-CN" altLang="en-US" sz="1600" b="1">
              <a:solidFill>
                <a:schemeClr val="accent1"/>
              </a:solidFill>
            </a:endParaRPr>
          </a:p>
        </p:txBody>
      </p:sp>
      <p:sp>
        <p:nvSpPr>
          <p:cNvPr id="19" name="椭圆 18"/>
          <p:cNvSpPr/>
          <p:nvPr>
            <p:custDataLst>
              <p:tags r:id="rId10"/>
            </p:custDataLst>
          </p:nvPr>
        </p:nvSpPr>
        <p:spPr>
          <a:xfrm>
            <a:off x="5718810" y="3300730"/>
            <a:ext cx="112395" cy="112395"/>
          </a:xfrm>
          <a:prstGeom prst="ellipse">
            <a:avLst/>
          </a:prstGeom>
          <a:solidFill>
            <a:schemeClr val="accent1"/>
          </a:solidFill>
          <a:ln w="15875">
            <a:solidFill>
              <a:srgbClr val="FFFFFF"/>
            </a:solidFill>
          </a:ln>
          <a:effectLst>
            <a:outerShdw blurRad="38100" dist="25400" dir="5400000" algn="t" rotWithShape="0">
              <a:prstClr val="black">
                <a:alpha val="12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20" name="矩形 19"/>
          <p:cNvSpPr/>
          <p:nvPr>
            <p:custDataLst>
              <p:tags r:id="rId11"/>
            </p:custDataLst>
          </p:nvPr>
        </p:nvSpPr>
        <p:spPr>
          <a:xfrm>
            <a:off x="5697220" y="3551555"/>
            <a:ext cx="593725" cy="393700"/>
          </a:xfrm>
          <a:prstGeom prst="rect">
            <a:avLst/>
          </a:prstGeom>
          <a:noFill/>
          <a:ln>
            <a:noFill/>
          </a:ln>
        </p:spPr>
        <p:txBody>
          <a:bodyPr wrap="none" lIns="0" tIns="0" rIns="0" bIns="0" anchor="b" anchorCtr="0">
            <a:normAutofit lnSpcReduction="20000"/>
          </a:bodyPr>
          <a:lstStyle/>
          <a:p>
            <a:pPr algn="ctr">
              <a:spcBef>
                <a:spcPct val="0"/>
              </a:spcBef>
              <a:spcAft>
                <a:spcPct val="0"/>
              </a:spcAft>
            </a:pPr>
            <a:r>
              <a:rPr lang="en-US" altLang="zh-CN" sz="2400" b="1">
                <a:solidFill>
                  <a:schemeClr val="accent1"/>
                </a:solidFill>
                <a:latin typeface="+mn-ea"/>
                <a:cs typeface="+mn-ea"/>
              </a:rPr>
              <a:t>03</a:t>
            </a:r>
            <a:endParaRPr lang="en-US" altLang="zh-CN" sz="2400" b="1">
              <a:solidFill>
                <a:schemeClr val="accent1"/>
              </a:solidFill>
              <a:latin typeface="+mn-ea"/>
              <a:cs typeface="+mn-ea"/>
            </a:endParaRPr>
          </a:p>
        </p:txBody>
      </p:sp>
      <p:sp>
        <p:nvSpPr>
          <p:cNvPr id="21" name="文本框 20"/>
          <p:cNvSpPr txBox="1"/>
          <p:nvPr>
            <p:custDataLst>
              <p:tags r:id="rId12"/>
            </p:custDataLst>
          </p:nvPr>
        </p:nvSpPr>
        <p:spPr>
          <a:xfrm>
            <a:off x="8336915" y="1678305"/>
            <a:ext cx="2518410" cy="942340"/>
          </a:xfrm>
          <a:prstGeom prst="rect">
            <a:avLst/>
          </a:prstGeom>
          <a:noFill/>
        </p:spPr>
        <p:txBody>
          <a:bodyPr wrap="square" lIns="0" tIns="0" rIns="0" bIns="0" rtlCol="0" anchor="b" anchorCtr="0">
            <a:noAutofit/>
          </a:bodyPr>
          <a:lstStyle/>
          <a:p>
            <a:pPr algn="just"/>
            <a:r>
              <a:rPr lang="zh-CN" altLang="en-US" sz="1600" b="1">
                <a:solidFill>
                  <a:schemeClr val="accent2"/>
                </a:solidFill>
              </a:rPr>
              <a:t>向监理报备和申请施工组织设计，编写开工报告，做好施工准备，包括：落实水、电、库房、办公场地。</a:t>
            </a:r>
            <a:endParaRPr lang="zh-CN" altLang="en-US" sz="1600" b="1">
              <a:solidFill>
                <a:schemeClr val="accent2"/>
              </a:solidFill>
            </a:endParaRPr>
          </a:p>
        </p:txBody>
      </p:sp>
      <p:sp>
        <p:nvSpPr>
          <p:cNvPr id="23" name="矩形 22"/>
          <p:cNvSpPr/>
          <p:nvPr>
            <p:custDataLst>
              <p:tags r:id="rId13"/>
            </p:custDataLst>
          </p:nvPr>
        </p:nvSpPr>
        <p:spPr>
          <a:xfrm>
            <a:off x="7595235" y="2079625"/>
            <a:ext cx="593725" cy="393700"/>
          </a:xfrm>
          <a:prstGeom prst="rect">
            <a:avLst/>
          </a:prstGeom>
          <a:noFill/>
          <a:ln>
            <a:noFill/>
          </a:ln>
        </p:spPr>
        <p:txBody>
          <a:bodyPr wrap="none" lIns="0" tIns="0" rIns="0" bIns="0" anchor="b" anchorCtr="0">
            <a:normAutofit lnSpcReduction="20000"/>
          </a:bodyPr>
          <a:lstStyle/>
          <a:p>
            <a:pPr algn="ctr">
              <a:spcBef>
                <a:spcPct val="0"/>
              </a:spcBef>
              <a:spcAft>
                <a:spcPct val="0"/>
              </a:spcAft>
            </a:pPr>
            <a:r>
              <a:rPr lang="en-US" altLang="zh-CN" sz="2400" b="1">
                <a:solidFill>
                  <a:schemeClr val="accent2"/>
                </a:solidFill>
                <a:latin typeface="+mn-ea"/>
                <a:cs typeface="+mn-ea"/>
              </a:rPr>
              <a:t>04</a:t>
            </a:r>
            <a:endParaRPr lang="en-US" altLang="zh-CN" sz="2400" b="1">
              <a:solidFill>
                <a:schemeClr val="accent2"/>
              </a:solidFill>
              <a:latin typeface="+mn-ea"/>
              <a:cs typeface="+mn-ea"/>
            </a:endParaRPr>
          </a:p>
        </p:txBody>
      </p:sp>
      <p:sp>
        <p:nvSpPr>
          <p:cNvPr id="27" name="椭圆 26"/>
          <p:cNvSpPr/>
          <p:nvPr>
            <p:custDataLst>
              <p:tags r:id="rId14"/>
            </p:custDataLst>
          </p:nvPr>
        </p:nvSpPr>
        <p:spPr>
          <a:xfrm>
            <a:off x="7764780" y="2774950"/>
            <a:ext cx="112395" cy="112395"/>
          </a:xfrm>
          <a:prstGeom prst="ellipse">
            <a:avLst/>
          </a:prstGeom>
          <a:solidFill>
            <a:schemeClr val="accent2"/>
          </a:solidFill>
          <a:ln w="15875">
            <a:solidFill>
              <a:srgbClr val="FFFFFF"/>
            </a:solidFill>
          </a:ln>
          <a:effectLst>
            <a:outerShdw blurRad="38100" dist="25400" dir="5400000" algn="t" rotWithShape="0">
              <a:prstClr val="black">
                <a:alpha val="12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31" name="椭圆 30"/>
          <p:cNvSpPr/>
          <p:nvPr>
            <p:custDataLst>
              <p:tags r:id="rId15"/>
            </p:custDataLst>
          </p:nvPr>
        </p:nvSpPr>
        <p:spPr>
          <a:xfrm>
            <a:off x="10062845" y="3277870"/>
            <a:ext cx="112395" cy="112395"/>
          </a:xfrm>
          <a:prstGeom prst="ellipse">
            <a:avLst/>
          </a:prstGeom>
          <a:solidFill>
            <a:schemeClr val="accent1"/>
          </a:solidFill>
          <a:ln w="15875">
            <a:solidFill>
              <a:srgbClr val="FFFFFF"/>
            </a:solidFill>
          </a:ln>
          <a:effectLst>
            <a:outerShdw blurRad="38100" dist="25400" dir="5400000" algn="t" rotWithShape="0">
              <a:prstClr val="black">
                <a:alpha val="12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32" name="文本框 31"/>
          <p:cNvSpPr txBox="1"/>
          <p:nvPr>
            <p:custDataLst>
              <p:tags r:id="rId16"/>
            </p:custDataLst>
          </p:nvPr>
        </p:nvSpPr>
        <p:spPr>
          <a:xfrm>
            <a:off x="10173335" y="4046855"/>
            <a:ext cx="1426210" cy="305435"/>
          </a:xfrm>
          <a:prstGeom prst="rect">
            <a:avLst/>
          </a:prstGeom>
          <a:noFill/>
        </p:spPr>
        <p:txBody>
          <a:bodyPr wrap="square" lIns="0" tIns="0" rIns="0" bIns="0" rtlCol="0" anchor="b" anchorCtr="0">
            <a:noAutofit/>
          </a:bodyPr>
          <a:lstStyle/>
          <a:p>
            <a:pPr algn="just"/>
            <a:r>
              <a:rPr lang="zh-CN" altLang="en-US" sz="1600" b="1">
                <a:solidFill>
                  <a:schemeClr val="accent1"/>
                </a:solidFill>
              </a:rPr>
              <a:t>工程实施阶段。</a:t>
            </a:r>
            <a:endParaRPr lang="zh-CN" altLang="en-US" sz="1600" b="1">
              <a:solidFill>
                <a:schemeClr val="accent1"/>
              </a:solidFill>
            </a:endParaRPr>
          </a:p>
        </p:txBody>
      </p:sp>
      <p:sp>
        <p:nvSpPr>
          <p:cNvPr id="34" name="矩形 33"/>
          <p:cNvSpPr/>
          <p:nvPr>
            <p:custDataLst>
              <p:tags r:id="rId17"/>
            </p:custDataLst>
          </p:nvPr>
        </p:nvSpPr>
        <p:spPr>
          <a:xfrm>
            <a:off x="10013315" y="3618230"/>
            <a:ext cx="593725" cy="393700"/>
          </a:xfrm>
          <a:prstGeom prst="rect">
            <a:avLst/>
          </a:prstGeom>
          <a:noFill/>
          <a:ln>
            <a:noFill/>
          </a:ln>
        </p:spPr>
        <p:txBody>
          <a:bodyPr wrap="none" lIns="0" tIns="0" rIns="0" bIns="0" anchor="b" anchorCtr="0">
            <a:normAutofit lnSpcReduction="20000"/>
          </a:bodyPr>
          <a:lstStyle/>
          <a:p>
            <a:pPr algn="ctr">
              <a:spcBef>
                <a:spcPct val="0"/>
              </a:spcBef>
              <a:spcAft>
                <a:spcPct val="0"/>
              </a:spcAft>
            </a:pPr>
            <a:r>
              <a:rPr lang="en-US" altLang="zh-CN" sz="2400" b="1">
                <a:solidFill>
                  <a:schemeClr val="accent1"/>
                </a:solidFill>
                <a:latin typeface="+mn-ea"/>
                <a:cs typeface="+mn-ea"/>
              </a:rPr>
              <a:t>05</a:t>
            </a:r>
            <a:endParaRPr lang="en-US" altLang="zh-CN" sz="2400" b="1">
              <a:solidFill>
                <a:schemeClr val="accent1"/>
              </a:solidFill>
              <a:latin typeface="+mn-ea"/>
              <a:cs typeface="+mn-ea"/>
            </a:endParaRPr>
          </a:p>
        </p:txBody>
      </p:sp>
      <p:sp>
        <p:nvSpPr>
          <p:cNvPr id="35" name="图形 16"/>
          <p:cNvSpPr/>
          <p:nvPr>
            <p:custDataLst>
              <p:tags r:id="rId18"/>
            </p:custDataLst>
          </p:nvPr>
        </p:nvSpPr>
        <p:spPr>
          <a:xfrm>
            <a:off x="11111865" y="1835150"/>
            <a:ext cx="419100" cy="622300"/>
          </a:xfrm>
          <a:custGeom>
            <a:avLst/>
            <a:gdLst>
              <a:gd name="connsiteX0" fmla="*/ 0 w 3555777"/>
              <a:gd name="connsiteY0" fmla="*/ 252782 h 5265217"/>
              <a:gd name="connsiteX1" fmla="*/ 0 w 3555777"/>
              <a:gd name="connsiteY1" fmla="*/ 5244739 h 5265217"/>
              <a:gd name="connsiteX2" fmla="*/ 20479 w 3555777"/>
              <a:gd name="connsiteY2" fmla="*/ 5265218 h 5265217"/>
              <a:gd name="connsiteX3" fmla="*/ 152305 w 3555777"/>
              <a:gd name="connsiteY3" fmla="*/ 5265218 h 5265217"/>
              <a:gd name="connsiteX4" fmla="*/ 172784 w 3555777"/>
              <a:gd name="connsiteY4" fmla="*/ 5244739 h 5265217"/>
              <a:gd name="connsiteX5" fmla="*/ 172784 w 3555777"/>
              <a:gd name="connsiteY5" fmla="*/ 2142256 h 5265217"/>
              <a:gd name="connsiteX6" fmla="*/ 215075 w 3555777"/>
              <a:gd name="connsiteY6" fmla="*/ 2081677 h 5265217"/>
              <a:gd name="connsiteX7" fmla="*/ 1423988 w 3555777"/>
              <a:gd name="connsiteY7" fmla="*/ 2136065 h 5265217"/>
              <a:gd name="connsiteX8" fmla="*/ 1815084 w 3555777"/>
              <a:gd name="connsiteY8" fmla="*/ 2282464 h 5265217"/>
              <a:gd name="connsiteX9" fmla="*/ 3513868 w 3555777"/>
              <a:gd name="connsiteY9" fmla="*/ 2258747 h 5265217"/>
              <a:gd name="connsiteX10" fmla="*/ 3555778 w 3555777"/>
              <a:gd name="connsiteY10" fmla="*/ 2205788 h 5265217"/>
              <a:gd name="connsiteX11" fmla="*/ 3555778 w 3555777"/>
              <a:gd name="connsiteY11" fmla="*/ 344793 h 5265217"/>
              <a:gd name="connsiteX12" fmla="*/ 3520631 w 3555777"/>
              <a:gd name="connsiteY12" fmla="*/ 316218 h 5265217"/>
              <a:gd name="connsiteX13" fmla="*/ 1707071 w 3555777"/>
              <a:gd name="connsiteY13" fmla="*/ 287929 h 5265217"/>
              <a:gd name="connsiteX14" fmla="*/ 1581531 w 3555777"/>
              <a:gd name="connsiteY14" fmla="*/ 229731 h 5265217"/>
              <a:gd name="connsiteX15" fmla="*/ 0 w 3555777"/>
              <a:gd name="connsiteY15" fmla="*/ 252782 h 526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5777" h="5265217">
                <a:moveTo>
                  <a:pt x="0" y="252782"/>
                </a:moveTo>
                <a:lnTo>
                  <a:pt x="0" y="5244739"/>
                </a:lnTo>
                <a:cubicBezTo>
                  <a:pt x="0" y="5256074"/>
                  <a:pt x="9144" y="5265218"/>
                  <a:pt x="20479" y="5265218"/>
                </a:cubicBezTo>
                <a:lnTo>
                  <a:pt x="152305" y="5265218"/>
                </a:lnTo>
                <a:cubicBezTo>
                  <a:pt x="163640" y="5265218"/>
                  <a:pt x="172784" y="5256074"/>
                  <a:pt x="172784" y="5244739"/>
                </a:cubicBezTo>
                <a:lnTo>
                  <a:pt x="172784" y="2142256"/>
                </a:lnTo>
                <a:cubicBezTo>
                  <a:pt x="172784" y="2115205"/>
                  <a:pt x="189643" y="2091011"/>
                  <a:pt x="215075" y="2081677"/>
                </a:cubicBezTo>
                <a:cubicBezTo>
                  <a:pt x="366046" y="2026622"/>
                  <a:pt x="897446" y="1868412"/>
                  <a:pt x="1423988" y="2136065"/>
                </a:cubicBezTo>
                <a:cubicBezTo>
                  <a:pt x="1548575" y="2199406"/>
                  <a:pt x="1679162" y="2250079"/>
                  <a:pt x="1815084" y="2282464"/>
                </a:cubicBezTo>
                <a:cubicBezTo>
                  <a:pt x="2146745" y="2361521"/>
                  <a:pt x="2742724" y="2437531"/>
                  <a:pt x="3513868" y="2258747"/>
                </a:cubicBezTo>
                <a:cubicBezTo>
                  <a:pt x="3538442" y="2253032"/>
                  <a:pt x="3555778" y="2231029"/>
                  <a:pt x="3555778" y="2205788"/>
                </a:cubicBezTo>
                <a:lnTo>
                  <a:pt x="3555778" y="344793"/>
                </a:lnTo>
                <a:cubicBezTo>
                  <a:pt x="3555778" y="326219"/>
                  <a:pt x="3538823" y="312408"/>
                  <a:pt x="3520631" y="316218"/>
                </a:cubicBezTo>
                <a:cubicBezTo>
                  <a:pt x="3326321" y="356985"/>
                  <a:pt x="2368677" y="537484"/>
                  <a:pt x="1707071" y="287929"/>
                </a:cubicBezTo>
                <a:cubicBezTo>
                  <a:pt x="1663827" y="271641"/>
                  <a:pt x="1622203" y="251639"/>
                  <a:pt x="1581531" y="229731"/>
                </a:cubicBezTo>
                <a:cubicBezTo>
                  <a:pt x="1394746" y="128957"/>
                  <a:pt x="605409" y="-245281"/>
                  <a:pt x="0" y="252782"/>
                </a:cubicBezTo>
                <a:close/>
              </a:path>
            </a:pathLst>
          </a:custGeom>
          <a:solidFill>
            <a:schemeClr val="accent1">
              <a:alpha val="7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quot;top&quot;:121.74653392088176,&quot;width&quot;:8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1.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3.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04.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05.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06.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07.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f*1_1_1"/>
  <p:tag name="KSO_WM_TEMPLATE_CATEGORY" val="diagram"/>
  <p:tag name="KSO_WM_TEMPLATE_INDEX" val="20234387"/>
  <p:tag name="KSO_WM_UNIT_LAYERLEVEL" val="1_1_1"/>
  <p:tag name="KSO_WM_TAG_VERSION" val="3.0"/>
  <p:tag name="KSO_WM_UNIT_SUBTYPE" val="a"/>
  <p:tag name="KSO_WM_UNIT_NOCLEAR" val="0"/>
  <p:tag name="KSO_WM_UNIT_VALUE" val="80"/>
  <p:tag name="KSO_WM_UNIT_TYPE" val="q_h_f"/>
  <p:tag name="KSO_WM_UNIT_INDEX" val="1_1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可酌情增减文字，以便观者准确地理解您传达思想"/>
  <p:tag name="KSO_WM_UNIT_TEXT_FILL_FORE_SCHEMECOLOR_INDEX" val="1"/>
  <p:tag name="KSO_WM_UNIT_TEXT_FILL_TYPE" val="1"/>
  <p:tag name="KSO_WM_DIAGRAM_USE_COLOR_VALUE" val="{&quot;color_scheme&quot;:1,&quot;color_type&quot;:1,&quot;theme_color_indexes&quot;:[5,6,5,6,5,6]}"/>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1_1"/>
  <p:tag name="KSO_WM_TEMPLATE_CATEGORY" val="diagram"/>
  <p:tag name="KSO_WM_TEMPLATE_INDEX" val="20234387"/>
  <p:tag name="KSO_WM_UNIT_LAYERLEVEL" val="1_1_1"/>
  <p:tag name="KSO_WM_TAG_VERSION" val="3.0"/>
  <p:tag name="KSO_WM_UNIT_SUBTYPE" val="d"/>
  <p:tag name="KSO_WM_UNIT_TYPE" val="q_h_i"/>
  <p:tag name="KSO_WM_UNIT_INDEX" val="1_1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1.xml><?xml version="1.0" encoding="utf-8"?>
<p:tagLst xmlns:p="http://schemas.openxmlformats.org/presentationml/2006/main">
  <p:tag name="KSO_WM_DIAGRAM_VIRTUALLY_FRAME" val="{&quot;height&quot;:387.90047395313405,&quot;left&quot;:67.5,&quot;top&quot;:121.74653392088176,&quot;width&quot;:824.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67996950\&quot;,\&quot;product_name\&quot;:\&quot;\&quot;,\&quot;intention_code\&quot;:\&quot;\&quot;}&quot;}*gallery_gallery_ai_v2.1.5_ONLINE*dcdcae4a65c6e0b0eeb190fba3f79455-slide-0"/>
  <p:tag name="KSO_WM_UNIT_LINE_FILL_TYPE" val="2"/>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f*1_4_1"/>
  <p:tag name="KSO_WM_TEMPLATE_CATEGORY" val="diagram"/>
  <p:tag name="KSO_WM_TEMPLATE_INDEX" val="20234387"/>
  <p:tag name="KSO_WM_UNIT_LAYERLEVEL" val="1_1_1"/>
  <p:tag name="KSO_WM_TAG_VERSION" val="3.0"/>
  <p:tag name="KSO_WM_UNIT_SUBTYPE" val="a"/>
  <p:tag name="KSO_WM_UNIT_NOCLEAR" val="0"/>
  <p:tag name="KSO_WM_UNIT_VALUE" val="80"/>
  <p:tag name="KSO_WM_UNIT_TYPE" val="q_h_f"/>
  <p:tag name="KSO_WM_UNIT_INDEX" val="1_4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您可酌情增减文字，以便观者准确地理解您传达思想"/>
  <p:tag name="KSO_WM_UNIT_TEXT_FILL_FORE_SCHEMECOLOR_INDEX" val="1"/>
  <p:tag name="KSO_WM_UNIT_TEXT_FILL_TYPE" val="1"/>
  <p:tag name="KSO_WM_DIAGRAM_USE_COLOR_VALUE" val="{&quot;color_scheme&quot;:1,&quot;color_type&quot;:1,&quot;theme_color_indexes&quot;:[5,6,5,6,5,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4_1"/>
  <p:tag name="KSO_WM_TEMPLATE_CATEGORY" val="diagram"/>
  <p:tag name="KSO_WM_TEMPLATE_INDEX" val="20234387"/>
  <p:tag name="KSO_WM_UNIT_LAYERLEVEL" val="1_1_1"/>
  <p:tag name="KSO_WM_TAG_VERSION" val="3.0"/>
  <p:tag name="KSO_WM_UNIT_SUBTYPE" val="d"/>
  <p:tag name="KSO_WM_UNIT_TYPE" val="q_h_i"/>
  <p:tag name="KSO_WM_UNIT_INDEX" val="1_4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f*1_2_1"/>
  <p:tag name="KSO_WM_TEMPLATE_CATEGORY" val="diagram"/>
  <p:tag name="KSO_WM_TEMPLATE_INDEX" val="20234387"/>
  <p:tag name="KSO_WM_UNIT_LAYERLEVEL" val="1_1_1"/>
  <p:tag name="KSO_WM_TAG_VERSION" val="3.0"/>
  <p:tag name="KSO_WM_UNIT_SUBTYPE" val="a"/>
  <p:tag name="KSO_WM_UNIT_NOCLEAR" val="0"/>
  <p:tag name="KSO_WM_UNIT_VALUE" val="80"/>
  <p:tag name="KSO_WM_UNIT_TYPE" val="q_h_f"/>
  <p:tag name="KSO_WM_UNIT_INDEX" val="1_2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您可酌情增减文字，以便观者准确地理解您传达思想"/>
  <p:tag name="KSO_WM_UNIT_TEXT_FILL_FORE_SCHEMECOLOR_INDEX" val="1"/>
  <p:tag name="KSO_WM_UNIT_TEXT_FILL_TYPE" val="1"/>
  <p:tag name="KSO_WM_DIAGRAM_USE_COLOR_VALUE" val="{&quot;color_scheme&quot;:1,&quot;color_type&quot;:1,&quot;theme_color_indexes&quot;:[5,6,5,6,5,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2_1"/>
  <p:tag name="KSO_WM_TEMPLATE_CATEGORY" val="diagram"/>
  <p:tag name="KSO_WM_TEMPLATE_INDEX" val="20234387"/>
  <p:tag name="KSO_WM_UNIT_LAYERLEVEL" val="1_1_1"/>
  <p:tag name="KSO_WM_TAG_VERSION" val="3.0"/>
  <p:tag name="KSO_WM_UNIT_SUBTYPE" val="d"/>
  <p:tag name="KSO_WM_UNIT_TYPE" val="q_h_i"/>
  <p:tag name="KSO_WM_UNIT_INDEX" val="1_2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f*1_3_1"/>
  <p:tag name="KSO_WM_TEMPLATE_CATEGORY" val="diagram"/>
  <p:tag name="KSO_WM_TEMPLATE_INDEX" val="20234387"/>
  <p:tag name="KSO_WM_UNIT_LAYERLEVEL" val="1_1_1"/>
  <p:tag name="KSO_WM_TAG_VERSION" val="3.0"/>
  <p:tag name="KSO_WM_UNIT_SUBTYPE" val="a"/>
  <p:tag name="KSO_WM_UNIT_NOCLEAR" val="0"/>
  <p:tag name="KSO_WM_UNIT_VALUE" val="80"/>
  <p:tag name="KSO_WM_UNIT_TYPE" val="q_h_f"/>
  <p:tag name="KSO_WM_UNIT_INDEX" val="1_3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可酌情增减文字，以便观者准确地理解您传达思想"/>
  <p:tag name="KSO_WM_UNIT_TEXT_FILL_FORE_SCHEMECOLOR_INDEX" val="1"/>
  <p:tag name="KSO_WM_UNIT_TEXT_FILL_TYPE" val="1"/>
  <p:tag name="KSO_WM_DIAGRAM_USE_COLOR_VALUE" val="{&quot;color_scheme&quot;:1,&quot;color_type&quot;:1,&quot;theme_color_indexes&quot;:[5,6,5,6,5,6]}"/>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3_1"/>
  <p:tag name="KSO_WM_TEMPLATE_CATEGORY" val="diagram"/>
  <p:tag name="KSO_WM_TEMPLATE_INDEX" val="20234387"/>
  <p:tag name="KSO_WM_UNIT_LAYERLEVEL" val="1_1_1"/>
  <p:tag name="KSO_WM_TAG_VERSION" val="3.0"/>
  <p:tag name="KSO_WM_UNIT_SUBTYPE" val="d"/>
  <p:tag name="KSO_WM_UNIT_TYPE" val="q_h_i"/>
  <p:tag name="KSO_WM_UNIT_INDEX" val="1_3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1_3"/>
  <p:tag name="KSO_WM_TEMPLATE_CATEGORY" val="diagram"/>
  <p:tag name="KSO_WM_TEMPLATE_INDEX" val="20234387"/>
  <p:tag name="KSO_WM_UNIT_LAYERLEVEL" val="1_1_1"/>
  <p:tag name="KSO_WM_TAG_VERSION" val="3.0"/>
  <p:tag name="KSO_WM_UNIT_TYPE" val="q_h_i"/>
  <p:tag name="KSO_WM_UNIT_INDEX" val="1_1_3"/>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4_3"/>
  <p:tag name="KSO_WM_TEMPLATE_CATEGORY" val="diagram"/>
  <p:tag name="KSO_WM_TEMPLATE_INDEX" val="20234387"/>
  <p:tag name="KSO_WM_UNIT_LAYERLEVEL" val="1_1_1"/>
  <p:tag name="KSO_WM_TAG_VERSION" val="3.0"/>
  <p:tag name="KSO_WM_UNIT_TYPE" val="q_h_i"/>
  <p:tag name="KSO_WM_UNIT_INDEX" val="1_4_3"/>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solid&quot;:{&quot;brightness&quot;:0.44999998807907104,&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5"/>
  <p:tag name="KSO_WM_DIAGRAM_USE_COLOR_VALUE" val="{&quot;color_scheme&quot;:1,&quot;color_type&quot;:1,&quot;theme_color_indexes&quot;:[5,6,5,6,5,6]}"/>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3_3"/>
  <p:tag name="KSO_WM_TEMPLATE_CATEGORY" val="diagram"/>
  <p:tag name="KSO_WM_TEMPLATE_INDEX" val="20234387"/>
  <p:tag name="KSO_WM_UNIT_LAYERLEVEL" val="1_1_1"/>
  <p:tag name="KSO_WM_TAG_VERSION" val="3.0"/>
  <p:tag name="KSO_WM_UNIT_TYPE" val="q_h_i"/>
  <p:tag name="KSO_WM_UNIT_INDEX" val="1_3_3"/>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3"/>
  <p:tag name="KSO_WM_DIAGRAM_USE_COLOR_VALUE" val="{&quot;color_scheme&quot;:1,&quot;color_type&quot;:1,&quot;theme_color_indexes&quot;:[5,6,5,6,5,6]}"/>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2_3"/>
  <p:tag name="KSO_WM_TEMPLATE_CATEGORY" val="diagram"/>
  <p:tag name="KSO_WM_TEMPLATE_INDEX" val="20234387"/>
  <p:tag name="KSO_WM_UNIT_LAYERLEVEL" val="1_1_1"/>
  <p:tag name="KSO_WM_TAG_VERSION" val="3.0"/>
  <p:tag name="KSO_WM_UNIT_TYPE" val="q_h_i"/>
  <p:tag name="KSO_WM_UNIT_INDEX" val="1_2_3"/>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15"/>
  <p:tag name="KSO_WM_DIAGRAM_USE_COLOR_VALUE" val="{&quot;color_scheme&quot;:1,&quot;color_type&quot;:1,&quot;theme_color_indexes&quot;:[5,6,5,6,5,6]}"/>
</p:tagLst>
</file>

<file path=ppt/tags/tag12.xml><?xml version="1.0" encoding="utf-8"?>
<p:tagLst xmlns:p="http://schemas.openxmlformats.org/presentationml/2006/main">
  <p:tag name="KSO_WM_DIAGRAM_VIRTUALLY_FRAME" val="{&quot;height&quot;:387.90047395313405,&quot;left&quot;:67.5,&quot;top&quot;:121.74653392088176,&quot;width&quot;:824.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i*1_1"/>
  <p:tag name="KSO_WM_TEMPLATE_CATEGORY" val="diagram"/>
  <p:tag name="KSO_WM_TEMPLATE_INDEX" val="20234387"/>
  <p:tag name="KSO_WM_UNIT_LAYERLEVEL" val="1_1"/>
  <p:tag name="KSO_WM_TAG_VERSION" val="3.0"/>
  <p:tag name="KSO_WM_UNIT_TYPE" val="q_i"/>
  <p:tag name="KSO_WM_UNIT_INDEX" val="1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1_2"/>
  <p:tag name="KSO_WM_TEMPLATE_CATEGORY" val="diagram"/>
  <p:tag name="KSO_WM_TEMPLATE_INDEX" val="20234387"/>
  <p:tag name="KSO_WM_UNIT_LAYERLEVEL" val="1_1_1"/>
  <p:tag name="KSO_WM_TAG_VERSION" val="3.0"/>
  <p:tag name="KSO_WM_UNIT_TYPE" val="q_h_i"/>
  <p:tag name="KSO_WM_UNIT_INDEX" val="1_1_2"/>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2_2"/>
  <p:tag name="KSO_WM_TEMPLATE_CATEGORY" val="diagram"/>
  <p:tag name="KSO_WM_TEMPLATE_INDEX" val="20234387"/>
  <p:tag name="KSO_WM_UNIT_LAYERLEVEL" val="1_1_1"/>
  <p:tag name="KSO_WM_TAG_VERSION" val="3.0"/>
  <p:tag name="KSO_WM_UNIT_TYPE" val="q_h_i"/>
  <p:tag name="KSO_WM_UNIT_INDEX" val="1_2_2"/>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3_2"/>
  <p:tag name="KSO_WM_TEMPLATE_CATEGORY" val="diagram"/>
  <p:tag name="KSO_WM_TEMPLATE_INDEX" val="20234387"/>
  <p:tag name="KSO_WM_UNIT_LAYERLEVEL" val="1_1_1"/>
  <p:tag name="KSO_WM_TAG_VERSION" val="3.0"/>
  <p:tag name="KSO_WM_UNIT_TYPE" val="q_h_i"/>
  <p:tag name="KSO_WM_UNIT_INDEX" val="1_3_2"/>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i*1_4_2"/>
  <p:tag name="KSO_WM_TEMPLATE_CATEGORY" val="diagram"/>
  <p:tag name="KSO_WM_TEMPLATE_INDEX" val="20234387"/>
  <p:tag name="KSO_WM_UNIT_LAYERLEVEL" val="1_1_1"/>
  <p:tag name="KSO_WM_TAG_VERSION" val="3.0"/>
  <p:tag name="KSO_WM_UNIT_TYPE" val="q_h_i"/>
  <p:tag name="KSO_WM_UNIT_INDEX" val="1_4_2"/>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x*1_2_1"/>
  <p:tag name="KSO_WM_TEMPLATE_CATEGORY" val="diagram"/>
  <p:tag name="KSO_WM_TEMPLATE_INDEX" val="20234387"/>
  <p:tag name="KSO_WM_UNIT_LAYERLEVEL" val="1_1_1"/>
  <p:tag name="KSO_WM_TAG_VERSION" val="3.0"/>
  <p:tag name="KSO_WM_UNIT_VALUE" val="130*130"/>
  <p:tag name="KSO_WM_UNIT_TYPE" val="q_h_x"/>
  <p:tag name="KSO_WM_UNIT_INDEX" val="1_2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x*1_1"/>
  <p:tag name="KSO_WM_TEMPLATE_CATEGORY" val="diagram"/>
  <p:tag name="KSO_WM_TEMPLATE_INDEX" val="20234387"/>
  <p:tag name="KSO_WM_UNIT_LAYERLEVEL" val="1_1"/>
  <p:tag name="KSO_WM_TAG_VERSION" val="3.0"/>
  <p:tag name="KSO_WM_UNIT_VALUE" val="130*139"/>
  <p:tag name="KSO_WM_UNIT_TYPE" val="q_x"/>
  <p:tag name="KSO_WM_UNIT_INDEX" val="1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x*1_1_1"/>
  <p:tag name="KSO_WM_TEMPLATE_CATEGORY" val="diagram"/>
  <p:tag name="KSO_WM_TEMPLATE_INDEX" val="20234387"/>
  <p:tag name="KSO_WM_UNIT_LAYERLEVEL" val="1_1_1"/>
  <p:tag name="KSO_WM_TAG_VERSION" val="3.0"/>
  <p:tag name="KSO_WM_UNIT_VALUE" val="130*130"/>
  <p:tag name="KSO_WM_UNIT_TYPE" val="q_h_x"/>
  <p:tag name="KSO_WM_UNIT_INDEX" val="1_1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28.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UNIT_TYPE" val="q_h_x"/>
  <p:tag name="KSO_WM_DIAGRAM_GROUP_CODE" val="q1-1"/>
  <p:tag name="KSO_WM_DIAGRAM_COLOR_TRICK" val="1"/>
  <p:tag name="KSO_WM_DIAGRAM_MAX_ITEMCNT" val="4"/>
  <p:tag name="KSO_WM_DIAGRAM_VIRTUALLY_FRAME" val="{&quot;height&quot;:289.70900573730466,&quot;left&quot;:62.25,&quot;top&quot;:132.1909942626953,&quot;width&quot;:839.2}"/>
  <p:tag name="KSO_WM_DIAGRAM_MIN_ITEMCNT" val="2"/>
  <p:tag name="KSO_WM_DIAGRAM_COLOR_TEXT_CAN_REMOVE" val="n"/>
  <p:tag name="KSO_WM_DIAGRAM_VERSION" val="3"/>
  <p:tag name="KSO_WM_UNIT_INDEX" val="1_3_1"/>
  <p:tag name="KSO_WM_UNIT_VALUE" val="130*130"/>
  <p:tag name="KSO_WM_TAG_VERSION" val="3.0"/>
  <p:tag name="KSO_WM_TEMPLATE_INDEX" val="20234387"/>
  <p:tag name="KSO_WM_UNIT_ID" val="diagram20234387_3*q_h_x*1_3_1"/>
  <p:tag name="KSO_WM_UNIT_DIAGRAM_ISNUMVISUAL" val="0"/>
  <p:tag name="KSO_WM_UNIT_HIGHLIGHT"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7_3*q_h_x*1_4_1"/>
  <p:tag name="KSO_WM_TEMPLATE_CATEGORY" val="diagram"/>
  <p:tag name="KSO_WM_TEMPLATE_INDEX" val="20234387"/>
  <p:tag name="KSO_WM_UNIT_LAYERLEVEL" val="1_1_1"/>
  <p:tag name="KSO_WM_TAG_VERSION" val="3.0"/>
  <p:tag name="KSO_WM_UNIT_VALUE" val="130*130"/>
  <p:tag name="KSO_WM_UNIT_TYPE" val="q_h_x"/>
  <p:tag name="KSO_WM_UNIT_INDEX" val="1_4_1"/>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289.70900573730466,&quot;left&quot;:62.25,&quot;top&quot;:132.1909942626953,&quot;width&quot;:839.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quot;top&quot;:121.74653392088176,&quot;width&quot;:8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13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67339052\&quot;,\&quot;product_name\&quot;:\&quot;\&quot;,\&quot;intention_code\&quot;:\&quot;\&quot;}&quot;}*gallery_gallery_ai_v2.1.5_ONLINE*24296dbf9414eb3859437689e6fbeb26-slide-0"/>
  <p:tag name="KSO_WM_UNIT_FILL_FORE_SCHEMECOLOR_INDEX" val="5"/>
  <p:tag name="KSO_WM_UNIT_FILL_TYPE" val="1"/>
  <p:tag name="KSO_WM_UNIT_LINE_FORE_SCHEMECOLOR_INDEX" val="5"/>
  <p:tag name="KSO_WM_UNIT_LINE_FILL_TYPE" val="2"/>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quot;top&quot;:121.74653392088176,&quot;width&quot;:8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73.88516356905045,&quot;top&quot;:133.55,&quot;width&quot;:455.8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49.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5.xml><?xml version="1.0" encoding="utf-8"?>
<p:tagLst xmlns:p="http://schemas.openxmlformats.org/presentationml/2006/main">
  <p:tag name="KSO_WM_DIAGRAM_VIRTUALLY_FRAME" val="{&quot;height&quot;:387.90047395313405,&quot;left&quot;:67.5,&quot;top&quot;:121.74653392088176,&quot;width&quot;:824.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211235131463\&quot;,\&quot;product_name\&quot;:\&quot;\&quot;,\&quot;intention_code\&quot;:\&quot;\&quot;}&quot;}*gallery_gallery_ai_v2.1.5_ONLINE*dcdcae4a65c6e0b0eeb190fba3f79455-slide-0"/>
  <p:tag name="KSO_WM_UNIT_LINE_FILL_TYPE" val="2"/>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248510082\&quot;,\&quot;product_name\&quot;:\&quot;\&quot;,\&quot;intention_code\&quot;:\&quot;\&quot;}&quot;}*gallery_gallery_ai_v2.1.5_ONLINE*fc7433273fe2bee5514ddc93c4c3119c-slide-0"/>
  <p:tag name="KSO_WM_UNIT_LINE_FILL_TYPE" val="2"/>
  <p:tag name="KSO_WM_UNIT_USESOURCEFORMAT_APPLY" val="1"/>
</p:tagLst>
</file>

<file path=ppt/tags/tag1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97931955\&quot;,\&quot;product_name\&quot;:\&quot;\&quot;,\&quot;intention_code\&quot;:\&quot;\&quot;}&quot;}*gallery_gallery_ai_v2.1.5_ONLINE*fc7433273fe2bee5514ddc93c4c3119c-slide-0"/>
  <p:tag name="KSO_WM_UNIT_LINE_FILL_TYPE" val="2"/>
  <p:tag name="KSO_WM_UNIT_USESOURCEFORMAT_APPLY" val="1"/>
</p:tagLst>
</file>

<file path=ppt/tags/tag1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6.xml><?xml version="1.0" encoding="utf-8"?>
<p:tagLst xmlns:p="http://schemas.openxmlformats.org/presentationml/2006/main">
  <p:tag name="KSO_WM_DIAGRAM_VIRTUALLY_FRAME" val="{&quot;height&quot;:387.90047395313405,&quot;left&quot;:67.5,&quot;top&quot;:121.74653392088176,&quot;width&quot;:824.4}"/>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082510470\&quot;,\&quot;product_name\&quot;:\&quot;\&quot;,\&quot;intention_code\&quot;:\&quot;\&quot;}&quot;}*gallery_gallery_ai_v2.1.5_ONLINE*fc7433273fe2bee5514ddc93c4c3119c-slide-0"/>
  <p:tag name="KSO_WM_UNIT_LINE_FILL_TYPE" val="2"/>
  <p:tag name="KSO_WM_UNIT_USESOURCEFORMAT_APPLY" val="1"/>
</p:tagLst>
</file>

<file path=ppt/tags/tag1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6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79727676\&quot;,\&quot;product_name\&quot;:\&quot;\&quot;,\&quot;intention_code\&quot;:\&quot;\&quot;}&quot;}*gallery_gallery_ai_v2.1.5_ONLINE*de4264468281865c44e2ab868bc8df1c-slide-0"/>
  <p:tag name="KSO_WM_UNIT_FILL_FORE_SCHEMECOLOR_INDEX" val="5"/>
  <p:tag name="KSO_WM_UNIT_FILL_TYPE" val="1"/>
  <p:tag name="KSO_WM_UNIT_LINE_FORE_SCHEMECOLOR_INDEX" val="5"/>
  <p:tag name="KSO_WM_UNIT_LINE_FILL_TYPE" val="2"/>
  <p:tag name="KSO_WM_UNIT_USESOURCEFORMAT_APPLY" val="1"/>
</p:tagLst>
</file>

<file path=ppt/tags/tag1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quot;top&quot;:121.74653392088176,&quot;width&quot;:8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57.25,&quot;top&quot;:122.6,&quot;width&quot;:461.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quot;top&quot;:121.74653392088176,&quot;width&quot;:8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57.25,&quot;top&quot;:122.6,&quot;width&quot;:4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82.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8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23.62999999999997,&quot;top&quot;:122.44999999999997,&quot;width&quot;:708.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17658032\&quot;,\&quot;product_name\&quot;:\&quot;\&quot;,\&quot;intention_code\&quot;:\&quot;\&quot;}&quot;}*gallery_gallery_ai_v2.1.5_ONLINE*f6789328f4c5ab43fe3295852660e346-slide-0"/>
  <p:tag name="KSO_WM_UNIT_LINE_FILL_TYPE" val="2"/>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23.62999999999997,&quot;top&quot;:122.44999999999997,&quot;width&quot;:708.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34022642\&quot;,\&quot;product_name\&quot;:\&quot;\&quot;,\&quot;intention_code\&quot;:\&quot;\&quot;}&quot;}*gallery_gallery_ai_v2.1.5_ONLINE*f6789328f4c5ab43fe3295852660e346-slide-0"/>
  <p:tag name="KSO_WM_UNIT_LINE_FILL_TYPE" val="2"/>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23.62999999999997,&quot;top&quot;:122.44999999999997,&quot;width&quot;:708.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27164726\&quot;,\&quot;product_name\&quot;:\&quot;\&quot;,\&quot;intention_code\&quot;:\&quot;\&quot;}&quot;}*gallery_gallery_ai_v2.1.5_ONLINE*f6789328f4c5ab43fe3295852660e346-slide-0"/>
  <p:tag name="KSO_WM_UNIT_LINE_FILL_TYPE" val="2"/>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3.62999999999997,&quot;top&quot;:122.44999999999997,&quot;width&quot;:708.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3.62999999999997,&quot;top&quot;:122.44999999999997,&quot;width&quot;:708.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3.62999999999997,&quot;top&quot;:122.44999999999997,&quot;width&quot;:708.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3.62999999999997,&quot;top&quot;:122.44999999999997,&quot;width&quot;:708.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3.62999999999997,&quot;top&quot;:122.44999999999997,&quot;width&quot;:708.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3.62999999999997,&quot;top&quot;:122.44999999999997,&quot;width&quot;:708.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3.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43590551181101,&quot;top&quot;:130.94653392088176,&quot;width&quot;:837.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43590551181101,&quot;top&quot;:130.94653392088176,&quot;width&quot;:837.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97.xml><?xml version="1.0" encoding="utf-8"?>
<p:tagLst xmlns:p="http://schemas.openxmlformats.org/presentationml/2006/main">
  <p:tag name="KSO_WM_DIAGRAM_VIRTUALLY_FRAME" val="{&quot;height&quot;:387.90047395313405,&quot;left&quot;:74.43590551181101,&quot;top&quot;:130.94653392088176,&quot;width&quot;:837.4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95698011\&quot;,\&quot;product_name\&quot;:\&quot;\&quot;,\&quot;intention_code\&quot;:\&quot;\&quot;}&quot;}*gallery_gallery_ai_v2.1.5_ONLINE*28d1e88ab963b108c843b7a30a6c3455-slide-0"/>
  <p:tag name="KSO_WM_UNIT_LINE_FILL_TYPE" val="2"/>
  <p:tag name="KSO_WM_UNIT_USESOURCEFORMAT_APPLY" val="1"/>
</p:tagLst>
</file>

<file path=ppt/tags/tag198.xml><?xml version="1.0" encoding="utf-8"?>
<p:tagLst xmlns:p="http://schemas.openxmlformats.org/presentationml/2006/main">
  <p:tag name="KSO_WM_DIAGRAM_VIRTUALLY_FRAME" val="{&quot;height&quot;:387.90047395313405,&quot;left&quot;:74.43590551181101,&quot;top&quot;:130.94653392088176,&quot;width&quot;:837.41409448818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99.xml><?xml version="1.0" encoding="utf-8"?>
<p:tagLst xmlns:p="http://schemas.openxmlformats.org/presentationml/2006/main">
  <p:tag name="KSO_WM_DIAGRAM_VIRTUALLY_FRAME" val="{&quot;height&quot;:387.90047395313405,&quot;left&quot;:74.43590551181101,&quot;top&quot;:130.94653392088176,&quot;width&quot;:837.4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74872787\&quot;,\&quot;product_name\&quot;:\&quot;\&quot;,\&quot;intention_code\&quot;:\&quot;\&quot;}&quot;}*gallery_gallery_ai_v2.1.5_ONLINE*28d1e88ab963b108c843b7a30a6c3455-slide-0"/>
  <p:tag name="KSO_WM_UNIT_LINE_FILL_TYPE" val="2"/>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00.xml><?xml version="1.0" encoding="utf-8"?>
<p:tagLst xmlns:p="http://schemas.openxmlformats.org/presentationml/2006/main">
  <p:tag name="KSO_WM_DIAGRAM_VIRTUALLY_FRAME" val="{&quot;height&quot;:387.90047395313405,&quot;left&quot;:74.43590551181101,&quot;top&quot;:130.94653392088176,&quot;width&quot;:837.41409448818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43590551181101,&quot;top&quot;:130.94653392088176,&quot;width&quot;:837.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43590551181101,&quot;top&quot;:130.94653392088176,&quot;width&quot;:837.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03.xml><?xml version="1.0" encoding="utf-8"?>
<p:tagLst xmlns:p="http://schemas.openxmlformats.org/presentationml/2006/main">
  <p:tag name="KSO_WM_DIAGRAM_VIRTUALLY_FRAME" val="{&quot;height&quot;:387.90047395313405,&quot;left&quot;:74.43590551181101,&quot;top&quot;:130.94653392088176,&quot;width&quot;:837.4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495335383\&quot;,\&quot;product_name\&quot;:\&quot;\&quot;,\&quot;intention_code\&quot;:\&quot;\&quot;}&quot;}*gallery_gallery_ai_v2.1.5_ONLINE*28d1e88ab963b108c843b7a30a6c3455-slide-0"/>
  <p:tag name="KSO_WM_UNIT_LINE_FILL_TYPE" val="2"/>
  <p:tag name="KSO_WM_UNIT_USESOURCEFORMAT_APPLY" val="1"/>
</p:tagLst>
</file>

<file path=ppt/tags/tag204.xml><?xml version="1.0" encoding="utf-8"?>
<p:tagLst xmlns:p="http://schemas.openxmlformats.org/presentationml/2006/main">
  <p:tag name="KSO_WM_DIAGRAM_VIRTUALLY_FRAME" val="{&quot;height&quot;:387.90047395313405,&quot;left&quot;:74.43590551181101,&quot;top&quot;:130.94653392088176,&quot;width&quot;:837.41409448818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2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43590551181101,&quot;top&quot;:130.94653392088176,&quot;width&quot;:837.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43590551181101,&quot;top&quot;:130.94653392088176,&quot;width&quot;:837.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07.xml><?xml version="1.0" encoding="utf-8"?>
<p:tagLst xmlns:p="http://schemas.openxmlformats.org/presentationml/2006/main">
  <p:tag name="KSO_WM_DIAGRAM_VIRTUALLY_FRAME" val="{&quot;height&quot;:387.90047395313405,&quot;left&quot;:74.43590551181101,&quot;top&quot;:130.94653392088176,&quot;width&quot;:837.4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818482500\&quot;,\&quot;product_name\&quot;:\&quot;\&quot;,\&quot;intention_code\&quot;:\&quot;\&quot;}&quot;}*gallery_gallery_ai_v2.1.5_ONLINE*28d1e88ab963b108c843b7a30a6c3455-slide-0"/>
  <p:tag name="KSO_WM_UNIT_LINE_FILL_TYPE" val="2"/>
  <p:tag name="KSO_WM_UNIT_USESOURCEFORMAT_APPLY" val="1"/>
</p:tagLst>
</file>

<file path=ppt/tags/tag208.xml><?xml version="1.0" encoding="utf-8"?>
<p:tagLst xmlns:p="http://schemas.openxmlformats.org/presentationml/2006/main">
  <p:tag name="KSO_WM_DIAGRAM_VIRTUALLY_FRAME" val="{&quot;height&quot;:387.90047395313405,&quot;left&quot;:74.43590551181101,&quot;top&quot;:130.94653392088176,&quot;width&quot;:837.41409448818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43590551181101,&quot;top&quot;:130.94653392088176,&quot;width&quot;:837.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43590551181101,&quot;top&quot;:130.94653392088176,&quot;width&quot;:837.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1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1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21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72871917\&quot;,\&quot;product_name\&quot;:\&quot;\&quot;,\&quot;intention_code\&quot;:\&quot;\&quot;}&quot;}*gallery_gallery_ai_v2.1.5_ONLINE*dbeca303146bb6d92b8951848b72d4c6-slide-0"/>
  <p:tag name="KSO_WM_UNIT_FILL_FORE_SCHEMECOLOR_INDEX" val="5"/>
  <p:tag name="KSO_WM_UNIT_FILL_TYPE" val="1"/>
  <p:tag name="KSO_WM_UNIT_LINE_FORE_SCHEMECOLOR_INDEX" val="5"/>
  <p:tag name="KSO_WM_UNIT_LINE_FILL_TYPE" val="2"/>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2.18516356905045,&quot;top&quot;:130.80000000000004,&quot;width&quot;:462.61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2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2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2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2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2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370.98519336230083,&quot;left&quot;:55.81952755905511,&quot;top&quot;:103.10086962982525,&quot;width&quot;:857.33055118110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7.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50.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quot;id\&quot;:\&quot;VCG41N1321009001\&quot;,\&quot;product_name\&quot;:\&quot;\&quot;,\&quot;intention_code\&quot;:\&quot;\&quot;}&quot;}*gallery_gallery_ai_v2.1.5_ONLINE*d3bed8d2bdca7c8b47ba34c502ef429a-slide-0"/>
  <p:tag name="KSO_WM_UNIT_FILL_FORE_SCHEMECOLOR_INDEX" val="5"/>
  <p:tag name="KSO_WM_UNI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3*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374.4988188976378,&quot;left&quot;:59.59775742926613,&quot;top&quot;:107.75118110236217,&quot;width&quot;:558.937911862072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3*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74.4988188976378,&quot;left&quot;:59.59775742926613,&quot;top&quot;:107.75118110236217,&quot;width&quot;:558.93791186207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3*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74.4988188976378,&quot;left&quot;:59.59775742926613,&quot;top&quot;:107.75118110236217,&quot;width&quot;:558.93791186207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3*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74.4988188976378,&quot;left&quot;:59.59775742926613,&quot;top&quot;:107.75118110236217,&quot;width&quot;:558.93791186207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3*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74.4988188976378,&quot;left&quot;:59.59775742926613,&quot;top&quot;:107.75118110236217,&quot;width&quot;:558.93791186207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3*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74.4988188976378,&quot;left&quot;:59.59775742926613,&quot;top&quot;:107.75118110236217,&quot;width&quot;:558.93791186207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3*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74.4988188976378,&quot;left&quot;:59.59775742926613,&quot;top&quot;:107.75118110236217,&quot;width&quot;:558.93791186207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45_3*l_h_f*1_4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74.4988188976378,&quot;left&quot;:59.59775742926613,&quot;top&quot;:107.75118110236217,&quot;width&quot;:558.93791186207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45_3*l_h_a*1_4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74.4988188976378,&quot;left&quot;:59.59775742926613,&quot;top&quot;:107.75118110236217,&quot;width&quot;:558.93791186207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60.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4.5778740157481,&quot;left&quot;:83.13535433070865,&quot;top&quot;:104.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4.5778740157481,&quot;left&quot;:83.13535433070865,&quot;top&quot;:104.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64.xml><?xml version="1.0" encoding="utf-8"?>
<p:tagLst xmlns:p="http://schemas.openxmlformats.org/presentationml/2006/main">
  <p:tag name="KSO_WM_DIAGRAM_VIRTUALLY_FRAME" val="{&quot;height&quot;:414.5778740157481,&quot;left&quot;:83.13535433070865,&quot;top&quot;:104.2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69093287\&quot;,\&quot;product_name\&quot;:\&quot;\&quot;,\&quot;intention_code\&quot;:\&quot;\&quot;}&quot;}*gallery_gallery_ai_v2.1.5_ONLINE*4b515f21474e7a695600236857a4a7fd-slide-0"/>
  <p:tag name="KSO_WM_UNIT_LINE_FILL_TYPE" val="2"/>
  <p:tag name="KSO_WM_UNIT_USESOURCEFORMAT_APPLY" val="1"/>
</p:tagLst>
</file>

<file path=ppt/tags/tag265.xml><?xml version="1.0" encoding="utf-8"?>
<p:tagLst xmlns:p="http://schemas.openxmlformats.org/presentationml/2006/main">
  <p:tag name="KSO_WM_DIAGRAM_VIRTUALLY_FRAME" val="{&quot;height&quot;:414.5778740157481,&quot;left&quot;:83.13535433070865,&quot;top&quot;:104.2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66.xml><?xml version="1.0" encoding="utf-8"?>
<p:tagLst xmlns:p="http://schemas.openxmlformats.org/presentationml/2006/main">
  <p:tag name="KSO_WM_DIAGRAM_VIRTUALLY_FRAME" val="{&quot;height&quot;:414.5778740157481,&quot;left&quot;:83.13535433070865,&quot;top&quot;:104.2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56123003\&quot;,\&quot;product_name\&quot;:\&quot;\&quot;,\&quot;intention_code\&quot;:\&quot;\&quot;}&quot;}*gallery_gallery_ai_v2.1.5_ONLINE*4b515f21474e7a695600236857a4a7fd-slide-0"/>
  <p:tag name="KSO_WM_UNIT_LINE_FILL_TYPE" val="2"/>
  <p:tag name="KSO_WM_UNIT_USESOURCEFORMAT_APPLY" val="1"/>
</p:tagLst>
</file>

<file path=ppt/tags/tag267.xml><?xml version="1.0" encoding="utf-8"?>
<p:tagLst xmlns:p="http://schemas.openxmlformats.org/presentationml/2006/main">
  <p:tag name="KSO_WM_DIAGRAM_VIRTUALLY_FRAME" val="{&quot;height&quot;:414.5778740157481,&quot;left&quot;:83.13535433070865,&quot;top&quot;:104.2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4.5778740157481,&quot;left&quot;:83.13535433070865,&quot;top&quot;:104.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4.5778740157481,&quot;left&quot;:83.13535433070865,&quot;top&quot;:104.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7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272.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818482500\&quot;,\&quot;product_name\&quot;:\&quot;\&quot;,\&quot;intention_code\&quot;:\&quot;\&quot;}&quot;}*gallery_gallery_ai_v2.1.5_ONLINE*6351d4e842b964e2208e5e21652d8832-slide-0"/>
  <p:tag name="KSO_WM_UNIT_FILL_FORE_SCHEMECOLOR_INDEX" val="5"/>
  <p:tag name="KSO_WM_UNIT_FILL_TYPE" val="1"/>
  <p:tag name="KSO_WM_UNIT_LINE_FORE_SCHEMECOLOR_INDEX" val="5"/>
  <p:tag name="KSO_WM_UNIT_LINE_FILL_TYPE" val="2"/>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46.00296382162264,&quot;top&quot;:102.8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284.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8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845214452\&quot;,\&quot;product_name\&quot;:\&quot;\&quot;,\&quot;intention_code\&quot;:\&quot;\&quot;}&quot;}*gallery_gallery_ai_v2.1.5_ONLINE*d3d1068635fb4c31ef96c845550e4a04-slide-0"/>
  <p:tag name="KSO_WM_UNIT_LINE_FILL_TYPE" val="2"/>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043032362\&quot;,\&quot;product_name\&quot;:\&quot;\&quot;,\&quot;intention_code\&quot;:\&quot;\&quot;}&quot;}*gallery_gallery_ai_v2.1.5_ONLINE*d3d1068635fb4c31ef96c845550e4a04-slide-0"/>
  <p:tag name="KSO_WM_UNIT_LINE_FILL_TYPE" val="2"/>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78417774\&quot;,\&quot;product_name\&quot;:\&quot;\&quot;,\&quot;intention_code\&quot;:\&quot;\&quot;}&quot;}*gallery_gallery_ai_v2.1.5_ONLINE*d3d1068635fb4c31ef96c845550e4a04-slide-0"/>
  <p:tag name="KSO_WM_UNIT_LINE_FILL_TYPE" val="2"/>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93535016\&quot;,\&quot;product_name\&quot;:\&quot;\&quot;,\&quot;intention_code\&quot;:\&quot;\&quot;}&quot;}*gallery_gallery_ai_v2.1.5_ONLINE*d3d1068635fb4c31ef96c845550e4a04-slide-0"/>
  <p:tag name="KSO_WM_UNIT_LINE_FILL_TYPE" val="2"/>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818482504\&quot;,\&quot;product_name\&quot;:\&quot;\&quot;,\&quot;intention_code\&quot;:\&quot;\&quot;}&quot;}*gallery_gallery_ai_v2.1.5_ONLINE*889046fef1eb83fadb6ab8d22a4ab5a8-slide-0"/>
  <p:tag name="KSO_WM_UNIT_LINE_FILL_TYPE" val="2"/>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4.62999999999994,&quot;top&quot;:115.04999999999998,&quot;width&quot;:741.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9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quot;top&quot;:121.74653392088176,&quot;width&quot;:8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24559204\&quot;,\&quot;product_name\&quot;:\&quot;\&quot;,\&quot;intention_code\&quot;:\&quot;\&quot;}&quot;}*gallery_gallery_ai_v2.1.5_ONLINE*889046fef1eb83fadb6ab8d22a4ab5a8-slide-0"/>
  <p:tag name="KSO_WM_UNIT_LINE_FILL_TYPE" val="2"/>
  <p:tag name="KSO_WM_UNIT_USESOURCEFORMAT_APPLY" val="1"/>
</p:tagLst>
</file>

<file path=ppt/tags/tag30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3*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425.42323303222656,&quot;left&quot;:1.75,&quot;top&quot;:80.8,&quot;width&quot;:863.55}"/>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0945_3*n_h_h_a*1_2_4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425.42323303222656,&quot;left&quot;:1.75,&quot;top&quot;:80.8,&quot;width&quot;:86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3*n_h_h_a*1_2_3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425.42323303222656,&quot;left&quot;:1.75,&quot;top&quot;:80.8,&quot;width&quot;:86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3*n_h_h_a*1_2_2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425.42323303222656,&quot;left&quot;:1.75,&quot;top&quot;:80.8,&quot;width&quot;:86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3*n_h_h_a*1_2_1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425.42323303222656,&quot;left&quot;:1.75,&quot;top&quot;:80.8,&quot;width&quot;:86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0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425.42323303222656,&quot;left&quot;:1.75,&quot;top&quot;:80.8,&quot;width&quot;:863.55}"/>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30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4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4_1"/>
  <p:tag name="KSO_WM_DIAGRAM_MAX_ITEMCNT" val="4"/>
  <p:tag name="KSO_WM_DIAGRAM_MIN_ITEMCNT" val="2"/>
  <p:tag name="KSO_WM_DIAGRAM_VIRTUALLY_FRAME" val="{&quot;height&quot;:425.42323303222656,&quot;left&quot;:1.75,&quot;top&quot;:80.8,&quot;width&quot;:863.5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0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425.42323303222656,&quot;left&quot;:1.75,&quot;top&quot;:80.8,&quot;width&quot;:863.5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0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425.42323303222656,&quot;left&quot;:1.75,&quot;top&quot;:80.8,&quot;width&quot;:863.55}"/>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309.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230],&quot;70&quot;:[3321638,3312419]}"/>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64484450\&quot;,\&quot;product_name\&quot;:\&quot;\&quot;,\&quot;intention_code\&quot;:\&quot;\&quot;}&quot;}*gallery_gallery_ai_v2.1.5_ONLINE*889046fef1eb83fadb6ab8d22a4ab5a8-slide-0"/>
  <p:tag name="KSO_WM_UNIT_LINE_FILL_TYPE" val="2"/>
  <p:tag name="KSO_WM_UNIT_USESOURCEFORMAT_APPLY" val="1"/>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450_1*l_h_a*1_3_1"/>
  <p:tag name="KSO_WM_TEMPLATE_CATEGORY" val="diagram"/>
  <p:tag name="KSO_WM_TEMPLATE_INDEX" val="20234450"/>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1_2"/>
  <p:tag name="KSO_WM_TEMPLATE_CATEGORY" val="diagram"/>
  <p:tag name="KSO_WM_TEMPLATE_INDEX" val="20234450"/>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1_3"/>
  <p:tag name="KSO_WM_TEMPLATE_CATEGORY" val="diagram"/>
  <p:tag name="KSO_WM_TEMPLATE_INDEX" val="20234450"/>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solid&quot;:{&quot;brightness&quot;:0.25,&quot;colorType&quot;:1,&quot;foreColorIndex&quot;:5,&quot;transparency&quot;:0.10000000149011612},&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25"/>
  <p:tag name="KSO_WM_UNIT_LINE_FORE_SCHEMECOLOR_INDEX" val="-2"/>
  <p:tag name="KSO_WM_DIAGRAM_USE_COLOR_VALUE" val="{&quot;color_scheme&quot;:1,&quot;color_type&quot;:1,&quot;theme_color_indexes&quot;:[]}"/>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1_4"/>
  <p:tag name="KSO_WM_TEMPLATE_CATEGORY" val="diagram"/>
  <p:tag name="KSO_WM_TEMPLATE_INDEX" val="20234450"/>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type&quot;:0},&quot;glow&quot;:{&quot;colorType&quot;:0},&quot;line&quot;:{&quot;solidLine&quot;:{&quot;brightness&quot;:0.2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3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450_1*l_h_a*1_1_1"/>
  <p:tag name="KSO_WM_TEMPLATE_CATEGORY" val="diagram"/>
  <p:tag name="KSO_WM_TEMPLATE_INDEX" val="20234450"/>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2_4"/>
  <p:tag name="KSO_WM_TEMPLATE_CATEGORY" val="diagram"/>
  <p:tag name="KSO_WM_TEMPLATE_INDEX" val="20234450"/>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type&quot;:0},&quot;glow&quot;:{&quot;colorType&quot;:0},&quot;line&quot;:{&quot;solidLine&quot;:{&quot;brightness&quot;:0,&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3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450_1*l_h_a*1_2_1"/>
  <p:tag name="KSO_WM_TEMPLATE_CATEGORY" val="diagram"/>
  <p:tag name="KSO_WM_TEMPLATE_INDEX" val="20234450"/>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2_3"/>
  <p:tag name="KSO_WM_TEMPLATE_CATEGORY" val="diagram"/>
  <p:tag name="KSO_WM_TEMPLATE_INDEX" val="20234450"/>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solid&quot;:{&quot;brightness&quot;:0,&quot;colorType&quot;:1,&quot;foreColorIndex&quot;:5,&quot;transparency&quot;:0.10000000149011612},&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3_4"/>
  <p:tag name="KSO_WM_TEMPLATE_CATEGORY" val="diagram"/>
  <p:tag name="KSO_WM_TEMPLATE_INDEX" val="20234450"/>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type&quot;:0},&quot;glow&quot;:{&quot;colorType&quot;:0},&quot;line&quot;:{&quot;solidLine&quot;:{&quot;brightness&quot;:0.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3_2"/>
  <p:tag name="KSO_WM_TEMPLATE_CATEGORY" val="diagram"/>
  <p:tag name="KSO_WM_TEMPLATE_INDEX" val="20234450"/>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type&quot;:0},&quot;glow&quot;:{&quot;colorType&quot;:0},&quot;line&quot;:{&quot;solidLine&quot;:{&quot;brightness&quot;:0.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69235295\&quot;,\&quot;product_name\&quot;:\&quot;\&quot;,\&quot;intention_code\&quot;:\&quot;\&quot;}&quot;}*gallery_gallery_ai_v2.1.5_ONLINE*889046fef1eb83fadb6ab8d22a4ab5a8-slide-0"/>
  <p:tag name="KSO_WM_UNIT_LINE_FILL_TYPE" val="2"/>
  <p:tag name="KSO_WM_UNIT_USESOURCEFORMAT_APPLY"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3_3"/>
  <p:tag name="KSO_WM_TEMPLATE_CATEGORY" val="diagram"/>
  <p:tag name="KSO_WM_TEMPLATE_INDEX" val="20234450"/>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solid&quot;:{&quot;brightness&quot;:0.5,&quot;colorType&quot;:1,&quot;foreColorIndex&quot;:5,&quot;transparency&quot;:0.10000000149011612},&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UNIT_LINE_FORE_SCHEMECOLOR_INDEX" val="-2"/>
  <p:tag name="KSO_WM_DIAGRAM_USE_COLOR_VALUE" val="{&quot;color_scheme&quot;:1,&quot;color_type&quot;:1,&quot;theme_color_indexes&quot;:[]}"/>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3_1"/>
  <p:tag name="KSO_WM_TEMPLATE_CATEGORY" val="diagram"/>
  <p:tag name="KSO_WM_TEMPLATE_INDEX" val="20234450"/>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2"/>
  <p:tag name="KSO_WM_DIAGRAM_USE_COLOR_VALUE" val="{&quot;color_scheme&quot;:1,&quot;color_type&quot;:1,&quot;theme_color_indexes&quot;:[]}"/>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x*1_3_1"/>
  <p:tag name="KSO_WM_TEMPLATE_CATEGORY" val="diagram"/>
  <p:tag name="KSO_WM_TEMPLATE_INDEX" val="20234450"/>
  <p:tag name="KSO_WM_UNIT_LAYERLEVEL" val="1_1_1"/>
  <p:tag name="KSO_WM_TAG_VERSION" val="3.0"/>
  <p:tag name="KSO_WM_UNIT_VALUE" val="100*100"/>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6"/>
  <p:tag name="KSO_WM_DIAGRAM_USE_COLOR_VALUE" val="{&quot;color_scheme&quot;:1,&quot;color_type&quot;:1,&quot;theme_color_indexes&quot;:[]}"/>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2_1"/>
  <p:tag name="KSO_WM_TEMPLATE_CATEGORY" val="diagram"/>
  <p:tag name="KSO_WM_TEMPLATE_INDEX" val="20234450"/>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2"/>
  <p:tag name="KSO_WM_DIAGRAM_USE_COLOR_VALUE" val="{&quot;color_scheme&quot;:1,&quot;color_type&quot;:1,&quot;theme_color_indexes&quot;:[]}"/>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x*1_2_1"/>
  <p:tag name="KSO_WM_TEMPLATE_CATEGORY" val="diagram"/>
  <p:tag name="KSO_WM_TEMPLATE_INDEX" val="20234450"/>
  <p:tag name="KSO_WM_UNIT_LAYERLEVEL" val="1_1_1"/>
  <p:tag name="KSO_WM_TAG_VERSION" val="3.0"/>
  <p:tag name="KSO_WM_UNIT_VALUE" val="100*86"/>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1_1"/>
  <p:tag name="KSO_WM_TEMPLATE_CATEGORY" val="diagram"/>
  <p:tag name="KSO_WM_TEMPLATE_INDEX" val="20234450"/>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solid&quot;:{&quot;brightness&quot;:0.11999999731779099,&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12"/>
  <p:tag name="KSO_WM_UNIT_LINE_FORE_SCHEMECOLOR_INDEX" val="-2"/>
  <p:tag name="KSO_WM_DIAGRAM_USE_COLOR_VALUE" val="{&quot;color_scheme&quot;:1,&quot;color_type&quot;:1,&quot;theme_color_indexes&quot;:[]}"/>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x*1_1_1"/>
  <p:tag name="KSO_WM_TEMPLATE_CATEGORY" val="diagram"/>
  <p:tag name="KSO_WM_TEMPLATE_INDEX" val="20234450"/>
  <p:tag name="KSO_WM_UNIT_LAYERLEVEL" val="1_1_1"/>
  <p:tag name="KSO_WM_TAG_VERSION" val="3.0"/>
  <p:tag name="KSO_WM_UNIT_VALUE" val="100*9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4"/>
  <p:tag name="KSO_WM_DIAGRAM_USE_COLOR_VALUE" val="{&quot;color_scheme&quot;:1,&quot;color_type&quot;:1,&quot;theme_color_indexes&quot;:[]}"/>
</p:tagLst>
</file>

<file path=ppt/tags/tag3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450_1*l_h_i*1_2_2"/>
  <p:tag name="KSO_WM_TEMPLATE_CATEGORY" val="diagram"/>
  <p:tag name="KSO_WM_TEMPLATE_INDEX" val="20234450"/>
  <p:tag name="KSO_WM_UNIT_LAYERLEVEL" val="1_1_1"/>
  <p:tag name="KSO_WM_TAG_VERSION" val="3.0"/>
  <p:tag name="KSO_WM_BEAUTIFY_FLAG" val="#wm#"/>
  <p:tag name="KSO_WM_UNIT_LINE_FORE_SCHEMECOLOR_INDEX" val="5"/>
  <p:tag name="KSO_WM_DIAGRAM_MAX_ITEMCNT" val="3"/>
  <p:tag name="KSO_WM_DIAGRAM_MIN_ITEMCNT" val="3"/>
  <p:tag name="KSO_WM_DIAGRAM_VIRTUALLY_FRAME" val="{&quot;height&quot;:450.8072052001953,&quot;left&quot;:66.25,&quot;top&quot;:62.842794799804686,&quot;width&quot;:834.95}"/>
  <p:tag name="KSO_WM_DIAGRAM_COLOR_MATCH_VALUE" val="{&quot;shape&quot;:{&quot;fill&quot;:{&quot;type&quot;:0},&quot;glow&quot;:{&quot;colorType&quot;:0},&quot;line&quot;:{&quot;solidLine&quot;:{&quot;brightness&quot;:0.10000000149011612,&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2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230],&quot;70&quot;:[3321638,3312419,3325124]}"/>
</p:tagLst>
</file>

<file path=ppt/tags/tag329.xml><?xml version="1.0" encoding="utf-8"?>
<p:tagLst xmlns:p="http://schemas.openxmlformats.org/presentationml/2006/main">
  <p:tag name="resource_record_key" val="{&quot;65&quot;:[20233230],&quot;70&quot;:[3321640,3325561,3314404,3428003,3322423,3325980,3321638,3312419,3325124]}"/>
  <p:tag name="commondata" val="eyJjb3VudCI6MSwiaGRpZCI6ImYxNzBjMmQzMzhiMjBlMjA5OTI4NzFlMzg3MTdkZDU0IiwidXNlckNvdW50IjoxfQ=="/>
</p:tagLst>
</file>

<file path=ppt/tags/tag3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40492886_1*m_i*1_1"/>
  <p:tag name="KSO_WM_TEMPLATE_CATEGORY" val="diagram"/>
  <p:tag name="KSO_WM_TEMPLATE_INDEX" val="40492886"/>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40492886_1*m_i*1_2"/>
  <p:tag name="KSO_WM_TEMPLATE_CATEGORY" val="diagram"/>
  <p:tag name="KSO_WM_TEMPLATE_INDEX" val="40492886"/>
  <p:tag name="KSO_WM_UNIT_LAYERLEVEL" val="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40492886_1*m_h_i*1_1_2"/>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40492886_1*m_h_i*1_1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40492886_1*m_h_a*1_1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0492886_1*m_h_i*1_2_2"/>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quot;top&quot;:121.74653392088176,&quot;width&quot;:8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40492886_1*m_h_i*1_2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40492886_1*m_h_a*1_2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40492886_1*m_h_a*1_3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0492886_1*m_h_i*1_3_2"/>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40492886_1*m_h_i*1_3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40492886_1*m_h_a*1_4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40492886_1*m_h_i*1_4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40492886_1*m_h_i*1_4_2"/>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40492886_1*m_h_i*1_5_2"/>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40492886_1*m_h_a*1_5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xml><?xml version="1.0" encoding="utf-8"?>
<p:tagLst xmlns:p="http://schemas.openxmlformats.org/presentationml/2006/main">
  <p:tag name="KSO_WM_DIAGRAM_VIRTUALLY_FRAME" val="{&quot;height&quot;:387.90047395313405,&quot;left&quot;:67.5,&quot;top&quot;:121.74653392088176,&quot;width&quot;:824.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683300246\&quot;,\&quot;product_name\&quot;:\&quot;\&quot;,\&quot;intention_code\&quot;:\&quot;\&quot;}&quot;}*gallery_gallery_ai_v2.1.5_ONLINE*dcdcae4a65c6e0b0eeb190fba3f79455-slide-0"/>
  <p:tag name="KSO_WM_UNIT_LINE_FILL_TYPE" val="2"/>
  <p:tag name="KSO_WM_UNIT_USESOURCEFORMAT_APPLY"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40492886_1*m_h_i*1_5_1"/>
  <p:tag name="KSO_WM_TEMPLATE_CATEGORY" val="diagram"/>
  <p:tag name="KSO_WM_TEMPLATE_INDEX" val="40492886"/>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40492886_1*m_i*1_3"/>
  <p:tag name="KSO_WM_TEMPLATE_CATEGORY" val="diagram"/>
  <p:tag name="KSO_WM_TEMPLATE_INDEX" val="40492886"/>
  <p:tag name="KSO_WM_UNIT_LAYERLEVEL" val="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VIRTUALLY_FRAME" val="{&quot;height&quot;:327.15000305175784,&quot;left&quot;:50.25,&quot;top&quot;:132.14999694824218,&quot;width&quot;:863.1}"/>
  <p:tag name="KSO_WM_DIAGRAM_COLOR_MATCH_VALUE" val="{&quot;shape&quot;:{&quot;fill&quot;:{&quot;solid&quot;:{&quot;brightness&quot;:0,&quot;colorType&quot;:1,&quot;foreColorIndex&quot;:5,&quot;transparency&quot;:0.21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1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1_3"/>
  <p:tag name="KSO_WM_DIAGRAM_VERSION" val="3"/>
  <p:tag name="KSO_WM_DIAGRAM_COLOR_TRICK" val="1"/>
  <p:tag name="KSO_WM_DIAGRAM_COLOR_TEXT_CAN_REMOVE" val="n"/>
  <p:tag name="KSO_WM_DIAGRAM_GROUP_CODE" val="l1-1"/>
  <p:tag name="KSO_WM_UNIT_TEXT_TYPE" val="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2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2_3"/>
  <p:tag name="KSO_WM_DIAGRAM_VERSION" val="3"/>
  <p:tag name="KSO_WM_DIAGRAM_COLOR_TRICK" val="1"/>
  <p:tag name="KSO_WM_DIAGRAM_COLOR_TEXT_CAN_REMOVE" val="n"/>
  <p:tag name="KSO_WM_DIAGRAM_GROUP_CODE" val="l1-1"/>
  <p:tag name="KSO_WM_UNIT_TEXT_TYPE" val="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3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3_3"/>
  <p:tag name="KSO_WM_DIAGRAM_VERSION" val="3"/>
  <p:tag name="KSO_WM_DIAGRAM_COLOR_TRICK" val="1"/>
  <p:tag name="KSO_WM_DIAGRAM_COLOR_TEXT_CAN_REMOVE" val="n"/>
  <p:tag name="KSO_WM_DIAGRAM_GROUP_CODE" val="l1-1"/>
  <p:tag name="KSO_WM_UNIT_TEXT_TYPE" val="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4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4_3"/>
  <p:tag name="KSO_WM_DIAGRAM_VERSION" val="3"/>
  <p:tag name="KSO_WM_DIAGRAM_COLOR_TRICK" val="1"/>
  <p:tag name="KSO_WM_DIAGRAM_COLOR_TEXT_CAN_REMOVE" val="n"/>
  <p:tag name="KSO_WM_DIAGRAM_GROUP_CODE" val="l1-1"/>
  <p:tag name="KSO_WM_UNIT_TEXT_TYPE" val="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f*1_1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1_2"/>
  <p:tag name="KSO_WM_TEMPLATE_CATEGORY" val="diagram"/>
  <p:tag name="KSO_WM_TEMPLATE_INDEX" val="2023324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1_1"/>
  <p:tag name="KSO_WM_TEMPLATE_CATEGORY" val="diagram"/>
  <p:tag name="KSO_WM_TEMPLATE_INDEX" val="20233247"/>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f*1_2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UNIT_VALUE" val="180"/>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编辑正文内容，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6.xml><?xml version="1.0" encoding="utf-8"?>
<p:tagLst xmlns:p="http://schemas.openxmlformats.org/presentationml/2006/main">
  <p:tag name="KSO_WM_DIAGRAM_VIRTUALLY_FRAME" val="{&quot;height&quot;:387.90047395313405,&quot;left&quot;:67.5,&quot;top&quot;:121.74653392088176,&quot;width&quot;:824.4}"/>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2_2"/>
  <p:tag name="KSO_WM_TEMPLATE_CATEGORY" val="diagram"/>
  <p:tag name="KSO_WM_TEMPLATE_INDEX" val="2023324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2_1"/>
  <p:tag name="KSO_WM_TEMPLATE_CATEGORY" val="diagram"/>
  <p:tag name="KSO_WM_TEMPLATE_INDEX" val="20233247"/>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f*1_3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UNIT_VALUE" val="180"/>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3_2"/>
  <p:tag name="KSO_WM_TEMPLATE_CATEGORY" val="diagram"/>
  <p:tag name="KSO_WM_TEMPLATE_INDEX" val="2023324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3_1"/>
  <p:tag name="KSO_WM_TEMPLATE_CATEGORY" val="diagram"/>
  <p:tag name="KSO_WM_TEMPLATE_INDEX" val="20233247"/>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f*1_4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UNIT_VALUE" val="180"/>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编辑正文内容，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4_2"/>
  <p:tag name="KSO_WM_TEMPLATE_CATEGORY" val="diagram"/>
  <p:tag name="KSO_WM_TEMPLATE_INDEX" val="2023324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i*1_4_1"/>
  <p:tag name="KSO_WM_TEMPLATE_CATEGORY" val="diagram"/>
  <p:tag name="KSO_WM_TEMPLATE_INDEX" val="20233247"/>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x*1_2_1"/>
  <p:tag name="KSO_WM_TEMPLATE_CATEGORY" val="diagram"/>
  <p:tag name="KSO_WM_TEMPLATE_INDEX" val="20233247"/>
  <p:tag name="KSO_WM_UNIT_LAYERLEVEL" val="1_1_1"/>
  <p:tag name="KSO_WM_TAG_VERSION" val="3.0"/>
  <p:tag name="KSO_WM_UNIT_VALUE" val="70*70"/>
  <p:tag name="KSO_WM_UNIT_TYPE" val="l_h_x"/>
  <p:tag name="KSO_WM_UNIT_INDEX" val="1_2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x*1_3_1"/>
  <p:tag name="KSO_WM_TEMPLATE_CATEGORY" val="diagram"/>
  <p:tag name="KSO_WM_TEMPLATE_INDEX" val="20233247"/>
  <p:tag name="KSO_WM_UNIT_LAYERLEVEL" val="1_1_1"/>
  <p:tag name="KSO_WM_TAG_VERSION" val="3.0"/>
  <p:tag name="KSO_WM_UNIT_VALUE" val="70*70"/>
  <p:tag name="KSO_WM_UNIT_TYPE" val="l_h_x"/>
  <p:tag name="KSO_WM_UNIT_INDEX" val="1_3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xml><?xml version="1.0" encoding="utf-8"?>
<p:tagLst xmlns:p="http://schemas.openxmlformats.org/presentationml/2006/main">
  <p:tag name="KSO_WM_DIAGRAM_VIRTUALLY_FRAME" val="{&quot;height&quot;:387.90047395313405,&quot;left&quot;:67.5,&quot;top&quot;:121.74653392088176,&quot;width&quot;:824.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254494863\&quot;,\&quot;product_name\&quot;:\&quot;\&quot;,\&quot;intention_code\&quot;:\&quot;\&quot;}&quot;}*gallery_gallery_ai_v2.1.5_ONLINE*dcdcae4a65c6e0b0eeb190fba3f79455-slide-0"/>
  <p:tag name="KSO_WM_UNIT_LINE_FILL_TYPE" val="2"/>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x*1_4_1"/>
  <p:tag name="KSO_WM_TEMPLATE_CATEGORY" val="diagram"/>
  <p:tag name="KSO_WM_TEMPLATE_INDEX" val="20233247"/>
  <p:tag name="KSO_WM_UNIT_LAYERLEVEL" val="1_1_1"/>
  <p:tag name="KSO_WM_TAG_VERSION" val="3.0"/>
  <p:tag name="KSO_WM_UNIT_VALUE" val="88*88"/>
  <p:tag name="KSO_WM_UNIT_TYPE" val="l_h_x"/>
  <p:tag name="KSO_WM_UNIT_INDEX" val="1_4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3*l_h_x*1_1_1"/>
  <p:tag name="KSO_WM_TEMPLATE_CATEGORY" val="diagram"/>
  <p:tag name="KSO_WM_TEMPLATE_INDEX" val="20233247"/>
  <p:tag name="KSO_WM_UNIT_LAYERLEVEL" val="1_1_1"/>
  <p:tag name="KSO_WM_TAG_VERSION" val="3.0"/>
  <p:tag name="KSO_WM_UNIT_VALUE" val="70*70"/>
  <p:tag name="KSO_WM_UNIT_TYPE" val="l_h_x"/>
  <p:tag name="KSO_WM_UNIT_INDEX" val="1_1_1"/>
  <p:tag name="KSO_WM_DIAGRAM_VERSION" val="3"/>
  <p:tag name="KSO_WM_DIAGRAM_COLOR_TRICK" val="1"/>
  <p:tag name="KSO_WM_DIAGRAM_COLOR_TEXT_CAN_REMOVE" val="n"/>
  <p:tag name="KSO_WM_DIAGRAM_GROUP_CODE" val="l1-1"/>
  <p:tag name="KSO_WM_DIAGRAM_VIRTUALLY_FRAME" val="{&quot;height&quot;:343,&quot;left&quot;:59.6,&quot;top&quot;:124.05,&quot;width&quot;:846.27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9,&quot;top&quot;:107.04653392088176,&quot;width&quot;:81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9,&quot;top&quot;:107.04653392088176,&quot;width&quot;:81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5.xml><?xml version="1.0" encoding="utf-8"?>
<p:tagLst xmlns:p="http://schemas.openxmlformats.org/presentationml/2006/main">
  <p:tag name="KSO_WM_DIAGRAM_VIRTUALLY_FRAME" val="{&quot;height&quot;:387.90047395313405,&quot;left&quot;:69.9,&quot;top&quot;:107.04653392088176,&quot;width&quot;:816.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14407019\&quot;,\&quot;product_name\&quot;:\&quot;\&quot;,\&quot;intention_code\&quot;:\&quot;\&quot;}&quot;}*gallery_gallery_ai_v2.1.5_ONLINE*46972cf554d8d892d279a289b3228ec6-slide-0"/>
  <p:tag name="KSO_WM_UNIT_LINE_FILL_TYPE" val="2"/>
  <p:tag name="KSO_WM_UNIT_USESOURCEFORMAT_APPLY" val="1"/>
</p:tagLst>
</file>

<file path=ppt/tags/tag76.xml><?xml version="1.0" encoding="utf-8"?>
<p:tagLst xmlns:p="http://schemas.openxmlformats.org/presentationml/2006/main">
  <p:tag name="KSO_WM_DIAGRAM_VIRTUALLY_FRAME" val="{&quot;height&quot;:387.90047395313405,&quot;left&quot;:69.9,&quot;top&quot;:107.04653392088176,&quot;width&quot;:816.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77.xml><?xml version="1.0" encoding="utf-8"?>
<p:tagLst xmlns:p="http://schemas.openxmlformats.org/presentationml/2006/main">
  <p:tag name="KSO_WM_DIAGRAM_VIRTUALLY_FRAME" val="{&quot;height&quot;:387.90047395313405,&quot;left&quot;:69.9,&quot;top&quot;:107.04653392088176,&quot;width&quot;:816.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47635809\&quot;,\&quot;product_name\&quot;:\&quot;\&quot;,\&quot;intention_code\&quot;:\&quot;\&quot;}&quot;}*gallery_gallery_ai_v2.1.5_ONLINE*46972cf554d8d892d279a289b3228ec6-slide-0"/>
  <p:tag name="KSO_WM_UNIT_LINE_FILL_TYPE" val="2"/>
  <p:tag name="KSO_WM_UNIT_USESOURCEFORMAT_APPLY" val="1"/>
</p:tagLst>
</file>

<file path=ppt/tags/tag78.xml><?xml version="1.0" encoding="utf-8"?>
<p:tagLst xmlns:p="http://schemas.openxmlformats.org/presentationml/2006/main">
  <p:tag name="KSO_WM_DIAGRAM_VIRTUALLY_FRAME" val="{&quot;height&quot;:387.90047395313405,&quot;left&quot;:69.9,&quot;top&quot;:107.04653392088176,&quot;width&quot;:816.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9,&quot;top&quot;:107.04653392088176,&quot;width&quot;:81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xml><?xml version="1.0" encoding="utf-8"?>
<p:tagLst xmlns:p="http://schemas.openxmlformats.org/presentationml/2006/main">
  <p:tag name="KSO_WM_DIAGRAM_VIRTUALLY_FRAME" val="{&quot;height&quot;:387.90047395313405,&quot;left&quot;:67.5,&quot;top&quot;:121.74653392088176,&quot;width&quot;:824.4}"/>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9,&quot;top&quot;:107.04653392088176,&quot;width&quot;:81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1.xml><?xml version="1.0" encoding="utf-8"?>
<p:tagLst xmlns:p="http://schemas.openxmlformats.org/presentationml/2006/main">
  <p:tag name="KSO_WM_DIAGRAM_VIRTUALLY_FRAME" val="{&quot;height&quot;:387.90047395313405,&quot;left&quot;:69.9,&quot;top&quot;:107.04653392088176,&quot;width&quot;:816.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687535800\&quot;,\&quot;product_name\&quot;:\&quot;\&quot;,\&quot;intention_code\&quot;:\&quot;\&quot;}&quot;}*gallery_gallery_ai_v2.1.5_ONLINE*46972cf554d8d892d279a289b3228ec6-slide-0"/>
  <p:tag name="KSO_WM_UNIT_LINE_FILL_TYPE" val="2"/>
  <p:tag name="KSO_WM_UNIT_USESOURCEFORMAT_APPLY" val="1"/>
</p:tagLst>
</file>

<file path=ppt/tags/tag82.xml><?xml version="1.0" encoding="utf-8"?>
<p:tagLst xmlns:p="http://schemas.openxmlformats.org/presentationml/2006/main">
  <p:tag name="KSO_WM_DIAGRAM_VIRTUALLY_FRAME" val="{&quot;height&quot;:387.90047395313405,&quot;left&quot;:69.9,&quot;top&quot;:107.04653392088176,&quot;width&quot;:816.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9,&quot;top&quot;:107.04653392088176,&quot;width&quot;:81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9,&quot;top&quot;:107.04653392088176,&quot;width&quot;:81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5.xml><?xml version="1.0" encoding="utf-8"?>
<p:tagLst xmlns:p="http://schemas.openxmlformats.org/presentationml/2006/main">
  <p:tag name="KSO_WM_DIAGRAM_VIRTUALLY_FRAME" val="{&quot;height&quot;:387.90047395313405,&quot;left&quot;:69.9,&quot;top&quot;:107.04653392088176,&quot;width&quot;:816.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85301652\&quot;,\&quot;product_name\&quot;:\&quot;\&quot;,\&quot;intention_code\&quot;:\&quot;\&quot;}&quot;}*gallery_gallery_ai_v2.1.5_ONLINE*46972cf554d8d892d279a289b3228ec6-slide-0"/>
  <p:tag name="KSO_WM_UNIT_LINE_FILL_TYPE" val="2"/>
  <p:tag name="KSO_WM_UNIT_USESOURCEFORMAT_APPLY" val="1"/>
</p:tagLst>
</file>

<file path=ppt/tags/tag86.xml><?xml version="1.0" encoding="utf-8"?>
<p:tagLst xmlns:p="http://schemas.openxmlformats.org/presentationml/2006/main">
  <p:tag name="KSO_WM_DIAGRAM_VIRTUALLY_FRAME" val="{&quot;height&quot;:387.90047395313405,&quot;left&quot;:69.9,&quot;top&quot;:107.04653392088176,&quot;width&quot;:816.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9,&quot;top&quot;:107.04653392088176,&quot;width&quot;:81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9,&quot;top&quot;:107.04653392088176,&quot;width&quot;:816.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quot;top&quot;:121.74653392088176,&quot;width&quot;:8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9.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62.12661417322835,&quot;top&quot;:127.73118110236221,&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5427</Words>
  <Application>WPS 演示</Application>
  <PresentationFormat>宽屏</PresentationFormat>
  <Paragraphs>428</Paragraphs>
  <Slides>30</Slides>
  <Notes>31</Notes>
  <HiddenSlides>1</HiddenSlides>
  <MMClips>0</MMClips>
  <ScaleCrop>false</ScaleCrop>
  <HeadingPairs>
    <vt:vector size="6" baseType="variant">
      <vt:variant>
        <vt:lpstr>已用的字体</vt:lpstr>
      </vt:variant>
      <vt:variant>
        <vt:i4>22</vt:i4>
      </vt:variant>
      <vt:variant>
        <vt:lpstr>主题</vt:lpstr>
      </vt:variant>
      <vt:variant>
        <vt:i4>5</vt:i4>
      </vt:variant>
      <vt:variant>
        <vt:lpstr>幻灯片标题</vt:lpstr>
      </vt:variant>
      <vt:variant>
        <vt:i4>30</vt:i4>
      </vt:variant>
    </vt:vector>
  </HeadingPairs>
  <TitlesOfParts>
    <vt:vector size="57"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阿里巴巴普惠体 M</vt:lpstr>
      <vt:lpstr>思源黑体 CN Regular</vt:lpstr>
      <vt:lpstr>微软雅黑</vt:lpstr>
      <vt:lpstr>Arial Unicode MS</vt:lpstr>
      <vt:lpstr>等线</vt:lpstr>
      <vt:lpstr>汉仪正圆-55W</vt:lpstr>
      <vt:lpstr>Segoe Print</vt:lpstr>
      <vt:lpstr>稻壳鸭鸭   https://www.docer.com/works?userid=327037375</vt:lpstr>
      <vt:lpstr>Office 主题</vt:lpstr>
      <vt:lpstr>2_稻壳鸭鸭   https://www.docer.com/works?userid=327037375</vt:lpstr>
      <vt:lpstr>1_稻壳鸭鸭   https://www.docer.com/works?userid=327037375</vt:lpstr>
      <vt:lpstr>3_稻壳鸭鸭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知识链接 1. 综合布线系统的测试内容</vt:lpstr>
      <vt:lpstr>PowerPoint 演示文稿</vt:lpstr>
      <vt:lpstr>3.光纤系统标准</vt:lpstr>
      <vt:lpstr>PowerPoint 演示文稿</vt:lpstr>
      <vt:lpstr>PowerPoint 演示文稿</vt:lpstr>
      <vt:lpstr>PowerPoint 演示文稿</vt:lpstr>
      <vt:lpstr>2. 系统测试</vt:lpstr>
      <vt:lpstr>PowerPoint 演示文稿</vt:lpstr>
      <vt:lpstr>知识链接 1. 现场物理验收</vt:lpstr>
      <vt:lpstr>PowerPoint 演示文稿</vt:lpstr>
      <vt:lpstr>3. 缆线的安装与布放的检查验收</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16</cp:revision>
  <dcterms:created xsi:type="dcterms:W3CDTF">2025-09-21T17:10:00Z</dcterms:created>
  <dcterms:modified xsi:type="dcterms:W3CDTF">2025-10-17T03:12:14Z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